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318" r:id="rId3"/>
    <p:sldId id="309" r:id="rId4"/>
    <p:sldId id="310" r:id="rId5"/>
    <p:sldId id="319" r:id="rId6"/>
    <p:sldId id="312" r:id="rId7"/>
    <p:sldId id="311" r:id="rId8"/>
    <p:sldId id="316" r:id="rId9"/>
    <p:sldId id="314" r:id="rId10"/>
    <p:sldId id="315" r:id="rId11"/>
    <p:sldId id="325" r:id="rId12"/>
    <p:sldId id="326" r:id="rId13"/>
    <p:sldId id="317" r:id="rId14"/>
    <p:sldId id="321" r:id="rId15"/>
    <p:sldId id="322" r:id="rId16"/>
    <p:sldId id="323" r:id="rId17"/>
    <p:sldId id="324" r:id="rId18"/>
    <p:sldId id="332" r:id="rId1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978399-0077-4999-AB0E-E0CD711942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F79EC2A-40C7-4A03-8326-D7BCCC73C1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DCC75F6-35FE-4215-9DEB-28371AE5D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F79A3F3-E192-4872-8EEF-1237188C5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1F320E7-379D-44BB-A4E4-00A6217F4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5323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4650751-6AA4-48B8-93D4-44300573E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96375B-7868-4057-B0F8-23AC36731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D60398EF-8629-463C-8E61-0DF46895F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E825517-B852-46A8-8031-9EB9154CF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0175389A-175D-494F-AEFF-86C60AD8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9478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9DD524E-6AAD-44D4-8F72-2D4669D62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8E5FA8B-188A-4EE8-B781-264212994A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F0080CC-3507-4E9D-819A-5ADFABA2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833F98E0-448B-44A0-AC50-962DD1BBA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21A86B1-882D-41EA-AABE-EA8733AF7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6255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E1A954-7B0E-44E4-A48B-34C428234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81C5431-285F-4829-BB06-D21812420F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FB47690D-5735-4DFA-9AB0-B726A14379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3A6CA734-672A-448D-8B17-6DD72AE6F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C2E074CA-421E-4FF2-AB66-DC0700C41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F4D3B112-303A-498F-877C-5FE91AA17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80210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FF32DA-D45A-4BC7-AA05-349110AEA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DE9BFFA-3DAC-4D42-AD9F-9EFD882FF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5F51BCC9-1F91-4D9C-8661-7904089AA1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F031F253-21B6-4228-BB30-B8069CF60F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BDB79444-DAD4-41B9-8F5A-14FDDB8BFE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BEFEE759-EBCB-43EB-8560-78E1676BE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421C1F85-A718-442E-B60A-B0E1DB36E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06D9E655-9455-4B44-8C33-C95FF7377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3421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F1F1A2-E16F-41F3-A7AC-ABBE19B6B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1A69CFEE-6F58-4D88-AAA1-64CB9D1B4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967901C3-EBB3-4E80-A7FD-A8E2C364F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975A7155-9886-46AE-B770-F8A613ED9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9144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2261FA66-5C0D-45EE-836B-3A8FA5C24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45ADC56D-605B-4BB7-A3A3-6B3822A6D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A42294D6-C69A-4144-A9B5-9F7D6AC96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17222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0442DD0-3178-4C7B-8EF7-A69405B8C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29A3008-9470-4AE3-BF0E-EECA5BB4B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F3E793B-E5F8-49D3-B6C8-9A4512B090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978AC689-AF5F-415D-98B2-8AED3BC01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2BF8212B-C3DA-4485-B915-33FF9323B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12DA2DD3-CD2D-4285-96B6-B84B6B1AA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00676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35B6D2E-5F29-45D0-AB42-B0CEBA5CD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68B78E93-08AD-46CB-A213-0A7057ADC7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E0F14F3C-9252-4E54-BD79-1DB77B4756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6451D9A4-7A33-460E-B7EA-E55F03A70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C571761-9AC4-4F16-BAB9-317E692E1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B5E17052-A0CD-42DD-977A-7143F979C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5293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86578FD-B32D-4D15-9B3E-D8F4D1552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23736482-DE36-4DD2-BBC7-8DAE3E9DA0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8979063-AD61-4720-BA6D-E75721D91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A220E430-7A79-4E29-9E0B-3C174554F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FDC8D2E-98E8-402F-9C81-39DD984E7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50007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74B3CA29-4D74-48EC-A0DF-C70FA423B9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8DA01E42-B7CE-4832-8109-01B0ACA02E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3AFB1CF-6535-4CE5-B86B-13EAE1D66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11434AE-E8BC-433C-BBFB-9CEA91193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66D795E-9033-47C5-AA0E-3AA47EDAB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24857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F336EA91-8F3A-4EB0-88A4-9C07C6542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6C17DA2D-E32D-4DFF-92E6-7743D630D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9A062A1-05BC-4A0C-A944-BABB3FED03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5940E-2EDB-4FEB-A828-13166898ABCA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B8EAEECF-3E75-4A1C-87F7-A3F7395A97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7C587FA9-60D7-434D-B7B0-B4A0229A15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4F793-95DC-42D8-BC2C-E15FB2E1C8A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801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nYEbXrC19c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TGO99B8YxU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hu.wikipedia.org/wiki/Fiziol%C3%B3gi%C3%A1s_oldat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vVyw2rVA4Q" TargetMode="External"/><Relationship Id="rId2" Type="http://schemas.openxmlformats.org/officeDocument/2006/relationships/hyperlink" Target="https://www.youtube.com/watch?v=2N4BvZJjk2Q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>
            <a:extLst>
              <a:ext uri="{FF2B5EF4-FFF2-40B4-BE49-F238E27FC236}">
                <a16:creationId xmlns:a16="http://schemas.microsoft.com/office/drawing/2014/main" id="{DBF7C625-C320-43F3-9E6F-D20A79226838}"/>
              </a:ext>
            </a:extLst>
          </p:cNvPr>
          <p:cNvSpPr/>
          <p:nvPr/>
        </p:nvSpPr>
        <p:spPr>
          <a:xfrm>
            <a:off x="1703512" y="993470"/>
            <a:ext cx="8424936" cy="5974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6C9F7038-C2B4-4443-96E6-F4B2A5DD5D4A}"/>
              </a:ext>
            </a:extLst>
          </p:cNvPr>
          <p:cNvSpPr txBox="1"/>
          <p:nvPr/>
        </p:nvSpPr>
        <p:spPr>
          <a:xfrm>
            <a:off x="1991544" y="404665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u="sng" dirty="0"/>
              <a:t>A KLÓR FONTOSABB VEGYÜLETEI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9C8A6F88-B438-4ECF-BC75-5A4699801007}"/>
              </a:ext>
            </a:extLst>
          </p:cNvPr>
          <p:cNvSpPr txBox="1"/>
          <p:nvPr/>
        </p:nvSpPr>
        <p:spPr>
          <a:xfrm>
            <a:off x="1991543" y="993470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solidFill>
                  <a:schemeClr val="accent3">
                    <a:lumMod val="50000"/>
                  </a:schemeClr>
                </a:solidFill>
              </a:rPr>
              <a:t>1. NÁTRIUM-KLORID</a:t>
            </a:r>
            <a:r>
              <a:rPr lang="hu-HU" dirty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hu-HU" b="1" dirty="0">
                <a:solidFill>
                  <a:schemeClr val="accent3">
                    <a:lumMod val="50000"/>
                  </a:schemeClr>
                </a:solidFill>
              </a:rPr>
              <a:t>= KONYHASÓ = KŐSÓ </a:t>
            </a:r>
            <a:r>
              <a:rPr lang="hu-HU" dirty="0">
                <a:solidFill>
                  <a:schemeClr val="accent3">
                    <a:lumMod val="50000"/>
                  </a:schemeClr>
                </a:solidFill>
              </a:rPr>
              <a:t>= </a:t>
            </a:r>
            <a:r>
              <a:rPr lang="hu-HU" b="1" dirty="0">
                <a:solidFill>
                  <a:schemeClr val="accent3">
                    <a:lumMod val="50000"/>
                  </a:schemeClr>
                </a:solidFill>
              </a:rPr>
              <a:t>HALIT</a:t>
            </a:r>
            <a:r>
              <a:rPr lang="hu-HU" dirty="0">
                <a:solidFill>
                  <a:schemeClr val="accent3">
                    <a:lumMod val="50000"/>
                  </a:schemeClr>
                </a:solidFill>
              </a:rPr>
              <a:t> = </a:t>
            </a:r>
            <a:r>
              <a:rPr lang="hu-HU" sz="3600" b="1" dirty="0" err="1">
                <a:solidFill>
                  <a:srgbClr val="FF0000"/>
                </a:solidFill>
              </a:rPr>
              <a:t>NaCl</a:t>
            </a:r>
            <a:endParaRPr lang="hu-H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halit (kősó) fotó">
            <a:extLst>
              <a:ext uri="{FF2B5EF4-FFF2-40B4-BE49-F238E27FC236}">
                <a16:creationId xmlns:a16="http://schemas.microsoft.com/office/drawing/2014/main" id="{DA853E4D-6424-4BE1-8FE1-BDD238487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933056"/>
            <a:ext cx="3884039" cy="291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lit (Kősó)">
            <a:extLst>
              <a:ext uri="{FF2B5EF4-FFF2-40B4-BE49-F238E27FC236}">
                <a16:creationId xmlns:a16="http://schemas.microsoft.com/office/drawing/2014/main" id="{E32FE1B8-1169-4150-96E8-32513D754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036" y="2085925"/>
            <a:ext cx="2237388" cy="1678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alite - Wikiwand">
            <a:extLst>
              <a:ext uri="{FF2B5EF4-FFF2-40B4-BE49-F238E27FC236}">
                <a16:creationId xmlns:a16="http://schemas.microsoft.com/office/drawing/2014/main" id="{AF4EB980-70B9-4DCE-92CC-49E404942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751" y="1738399"/>
            <a:ext cx="1278213" cy="203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6BE1B42C-3E7D-4A8E-A0B0-BF4AA0A24B65}"/>
              </a:ext>
            </a:extLst>
          </p:cNvPr>
          <p:cNvSpPr txBox="1"/>
          <p:nvPr/>
        </p:nvSpPr>
        <p:spPr>
          <a:xfrm>
            <a:off x="5740624" y="1590895"/>
            <a:ext cx="527298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             </a:t>
            </a:r>
            <a:r>
              <a:rPr lang="hu-HU" sz="3200" b="1" u="sng" dirty="0"/>
              <a:t>ELŐFORDULÁSA:</a:t>
            </a:r>
          </a:p>
          <a:p>
            <a:endParaRPr lang="hu-HU" sz="2400" b="1" u="sng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>
                <a:solidFill>
                  <a:srgbClr val="0070C0"/>
                </a:solidFill>
              </a:rPr>
              <a:t>Egyik leggyakoribb vegyület</a:t>
            </a:r>
          </a:p>
          <a:p>
            <a:r>
              <a:rPr lang="hu-HU" sz="2400" b="1" dirty="0">
                <a:solidFill>
                  <a:srgbClr val="0070C0"/>
                </a:solidFill>
              </a:rPr>
              <a:t>      a Földön</a:t>
            </a:r>
          </a:p>
          <a:p>
            <a:endParaRPr lang="hu-HU" b="1" u="sng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dirty="0"/>
              <a:t> </a:t>
            </a:r>
            <a:r>
              <a:rPr lang="hu-HU" sz="2400" b="1" dirty="0">
                <a:solidFill>
                  <a:srgbClr val="0070C0"/>
                </a:solidFill>
              </a:rPr>
              <a:t>Tengerekben, óceánokban</a:t>
            </a:r>
          </a:p>
          <a:p>
            <a:r>
              <a:rPr lang="hu-HU" dirty="0"/>
              <a:t>       </a:t>
            </a:r>
            <a:r>
              <a:rPr lang="hu-HU" sz="2000" dirty="0"/>
              <a:t>Ezek összességében 3-3,5%   oldott sót</a:t>
            </a:r>
          </a:p>
          <a:p>
            <a:r>
              <a:rPr lang="hu-HU" sz="2000" dirty="0"/>
              <a:t>       tartalmaznak, melynek kb.80%-a </a:t>
            </a:r>
            <a:r>
              <a:rPr lang="hu-HU" sz="2000" dirty="0" err="1"/>
              <a:t>NaCl</a:t>
            </a:r>
            <a:endParaRPr lang="hu-HU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hu-HU" sz="2400" b="1" dirty="0">
              <a:solidFill>
                <a:srgbClr val="0070C0"/>
              </a:solidFill>
            </a:endParaRPr>
          </a:p>
        </p:txBody>
      </p:sp>
      <p:pic>
        <p:nvPicPr>
          <p:cNvPr id="9" name="Picture 4" descr="A víz | Magyar Ásványvíz, Gyümölcslé és Üdítőital Szövetség">
            <a:extLst>
              <a:ext uri="{FF2B5EF4-FFF2-40B4-BE49-F238E27FC236}">
                <a16:creationId xmlns:a16="http://schemas.microsoft.com/office/drawing/2014/main" id="{F8148105-ABCA-46B9-9046-AD9A1F49F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4626747"/>
            <a:ext cx="3528392" cy="219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135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AE221C2C-27F6-4D58-A138-2B3B8CEB8522}"/>
              </a:ext>
            </a:extLst>
          </p:cNvPr>
          <p:cNvSpPr/>
          <p:nvPr/>
        </p:nvSpPr>
        <p:spPr>
          <a:xfrm>
            <a:off x="2063552" y="836712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sz="2400" b="1" dirty="0">
                <a:solidFill>
                  <a:srgbClr val="0070C0"/>
                </a:solidFill>
              </a:rPr>
              <a:t>Sótelepek, sóbányák</a:t>
            </a:r>
          </a:p>
          <a:p>
            <a:r>
              <a:rPr lang="hu-HU" sz="2400" b="1" dirty="0">
                <a:solidFill>
                  <a:srgbClr val="0070C0"/>
                </a:solidFill>
              </a:rPr>
              <a:t>      </a:t>
            </a:r>
            <a:r>
              <a:rPr lang="hu-HU" sz="2400" dirty="0"/>
              <a:t>Ezekben azért lehet szilárd kősót találni, mert ezeken a</a:t>
            </a:r>
          </a:p>
          <a:p>
            <a:r>
              <a:rPr lang="hu-HU" sz="2400" dirty="0"/>
              <a:t>      helyeken  több  millió évvel  ezelőtt tenger volt, és annak</a:t>
            </a:r>
          </a:p>
          <a:p>
            <a:r>
              <a:rPr lang="hu-HU" sz="2400" dirty="0"/>
              <a:t>      kiszáradása közben a  nátrium-klorid kikristályosodott és</a:t>
            </a:r>
          </a:p>
          <a:p>
            <a:r>
              <a:rPr lang="hu-HU" sz="2400" dirty="0"/>
              <a:t>      leülepedett. </a:t>
            </a:r>
          </a:p>
        </p:txBody>
      </p:sp>
      <p:pic>
        <p:nvPicPr>
          <p:cNvPr id="1030" name="Picture 6" descr="Namakdan Salt Cave On Qeshm Island In Southern Iran Stock Photo ...">
            <a:extLst>
              <a:ext uri="{FF2B5EF4-FFF2-40B4-BE49-F238E27FC236}">
                <a16:creationId xmlns:a16="http://schemas.microsoft.com/office/drawing/2014/main" id="{735A3113-2678-4C24-BFAA-A97582B8E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3479462"/>
            <a:ext cx="4904714" cy="327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églalap 2">
            <a:extLst>
              <a:ext uri="{FF2B5EF4-FFF2-40B4-BE49-F238E27FC236}">
                <a16:creationId xmlns:a16="http://schemas.microsoft.com/office/drawing/2014/main" id="{FE3AB46A-CF5E-4385-8DD4-DE9591740033}"/>
              </a:ext>
            </a:extLst>
          </p:cNvPr>
          <p:cNvSpPr/>
          <p:nvPr/>
        </p:nvSpPr>
        <p:spPr>
          <a:xfrm>
            <a:off x="5555905" y="260229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>
                <a:solidFill>
                  <a:srgbClr val="0070C0"/>
                </a:solidFill>
              </a:rPr>
              <a:t>A nátrium-klorid megtalálható az élő szervezetekben:</a:t>
            </a:r>
          </a:p>
          <a:p>
            <a:r>
              <a:rPr lang="hu-HU" sz="2400" dirty="0"/>
              <a:t>                        </a:t>
            </a:r>
            <a:r>
              <a:rPr lang="hu-HU" sz="2400" b="1" dirty="0"/>
              <a:t>-  </a:t>
            </a:r>
            <a:r>
              <a:rPr lang="hu-HU" sz="2400" dirty="0"/>
              <a:t>testnedvben</a:t>
            </a:r>
          </a:p>
          <a:p>
            <a:r>
              <a:rPr lang="hu-HU" sz="2400" dirty="0"/>
              <a:t>                        -  vérben</a:t>
            </a:r>
          </a:p>
          <a:p>
            <a:r>
              <a:rPr lang="hu-HU" sz="2400" dirty="0"/>
              <a:t>                        -  vizeletben</a:t>
            </a:r>
          </a:p>
          <a:p>
            <a:r>
              <a:rPr lang="hu-HU" sz="2400" dirty="0"/>
              <a:t>                        -  izzadságban</a:t>
            </a:r>
            <a:r>
              <a:rPr lang="hu-H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88966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8F96E8FA-A745-4D58-9C20-36DD33B21047}"/>
              </a:ext>
            </a:extLst>
          </p:cNvPr>
          <p:cNvSpPr txBox="1"/>
          <p:nvPr/>
        </p:nvSpPr>
        <p:spPr>
          <a:xfrm>
            <a:off x="1991544" y="332657"/>
            <a:ext cx="842493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u="sng" dirty="0">
                <a:solidFill>
                  <a:schemeClr val="accent6">
                    <a:lumMod val="50000"/>
                  </a:schemeClr>
                </a:solidFill>
              </a:rPr>
              <a:t>A NÁTRIUM- KLORID és a TÖRTÉNELEM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dirty="0"/>
              <a:t>A só a történelem folyamán mindig </a:t>
            </a:r>
            <a:r>
              <a:rPr lang="hu-HU" sz="2000" b="1" dirty="0">
                <a:solidFill>
                  <a:schemeClr val="accent6">
                    <a:lumMod val="50000"/>
                  </a:schemeClr>
                </a:solidFill>
              </a:rPr>
              <a:t>fontos alapanyag</a:t>
            </a:r>
            <a:r>
              <a:rPr lang="hu-HU" sz="2000" dirty="0"/>
              <a:t> volt.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dirty="0"/>
              <a:t>A korábbi évszázadokban, amikor még a hűtőt nem ismerték, </a:t>
            </a:r>
            <a:r>
              <a:rPr lang="hu-HU" sz="2000" b="1" dirty="0">
                <a:solidFill>
                  <a:schemeClr val="accent6">
                    <a:lumMod val="50000"/>
                  </a:schemeClr>
                </a:solidFill>
              </a:rPr>
              <a:t>sóval tartósítottak</a:t>
            </a:r>
            <a:r>
              <a:rPr lang="hu-HU" sz="2000" dirty="0"/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dirty="0"/>
              <a:t>A só </a:t>
            </a:r>
            <a:r>
              <a:rPr lang="hu-HU" sz="2000" b="1" dirty="0">
                <a:solidFill>
                  <a:schemeClr val="accent6">
                    <a:lumMod val="50000"/>
                  </a:schemeClr>
                </a:solidFill>
              </a:rPr>
              <a:t>fizetőeszköz</a:t>
            </a:r>
            <a:r>
              <a:rPr lang="hu-HU" sz="2000" dirty="0"/>
              <a:t> volt az ókorban és még a középkorban is.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dirty="0"/>
              <a:t> A 20. századig több országban </a:t>
            </a:r>
            <a:r>
              <a:rPr lang="hu-HU" sz="2000" b="1" dirty="0">
                <a:solidFill>
                  <a:schemeClr val="accent6">
                    <a:lumMod val="50000"/>
                  </a:schemeClr>
                </a:solidFill>
              </a:rPr>
              <a:t>monopólium volt sót előállítani</a:t>
            </a:r>
            <a:r>
              <a:rPr lang="hu-HU" sz="2000" dirty="0"/>
              <a:t>, akkora haszon volt rajta.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dirty="0"/>
              <a:t>Megbecsültségét jelzi, hogy számos népnél szokás a vendéget kenyérrel és sóval fogadni.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b="1" dirty="0">
                <a:solidFill>
                  <a:schemeClr val="accent6">
                    <a:lumMod val="50000"/>
                  </a:schemeClr>
                </a:solidFill>
              </a:rPr>
              <a:t>Magyarország hosszú ideig gazdag volt sóbányákban. </a:t>
            </a:r>
            <a:r>
              <a:rPr lang="hu-HU" sz="2000" dirty="0"/>
              <a:t>/ Erdély /</a:t>
            </a:r>
          </a:p>
          <a:p>
            <a:r>
              <a:rPr lang="hu-HU" sz="2000" dirty="0"/>
              <a:t>     A máramarosi és a </a:t>
            </a:r>
            <a:r>
              <a:rPr lang="hu-HU" sz="2000" dirty="0" err="1"/>
              <a:t>parajdi</a:t>
            </a:r>
            <a:r>
              <a:rPr lang="hu-HU" sz="2000" dirty="0"/>
              <a:t> sóbányák termelése királyi  monopólium volt.</a:t>
            </a:r>
          </a:p>
          <a:p>
            <a:r>
              <a:rPr lang="hu-HU" sz="2000" dirty="0"/>
              <a:t>     Erdélyből a sószállítók vízi úton tutajjal hozták le a sót Szegedig, és ott</a:t>
            </a:r>
          </a:p>
          <a:p>
            <a:r>
              <a:rPr lang="hu-HU" sz="2000" dirty="0"/>
              <a:t>     raktározták, majd osztották el az országban.</a:t>
            </a:r>
          </a:p>
        </p:txBody>
      </p:sp>
    </p:spTree>
    <p:extLst>
      <p:ext uri="{BB962C8B-B14F-4D97-AF65-F5344CB8AC3E}">
        <p14:creationId xmlns:p14="http://schemas.microsoft.com/office/powerpoint/2010/main" val="3766689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ED3B6ECB-6F3E-4697-A6BA-5D42593A0A57}"/>
              </a:ext>
            </a:extLst>
          </p:cNvPr>
          <p:cNvSpPr txBox="1"/>
          <p:nvPr/>
        </p:nvSpPr>
        <p:spPr>
          <a:xfrm>
            <a:off x="1811524" y="274290"/>
            <a:ext cx="85689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u="sng" dirty="0">
                <a:solidFill>
                  <a:schemeClr val="accent3">
                    <a:lumMod val="50000"/>
                  </a:schemeClr>
                </a:solidFill>
              </a:rPr>
              <a:t>NÁTRIUM-KLORID TULAJDONSÁGAI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Színtelen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Szagtalan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Szilárd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Sós ízű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Jól oldódik vízben    </a:t>
            </a:r>
            <a:r>
              <a:rPr lang="hu-HU" sz="2000" dirty="0">
                <a:solidFill>
                  <a:srgbClr val="222222"/>
                </a:solidFill>
                <a:latin typeface="Arial" panose="020B0604020202020204" pitchFamily="34" charset="0"/>
              </a:rPr>
              <a:t>miközben nagymértékben </a:t>
            </a:r>
            <a:r>
              <a:rPr lang="hu-HU" sz="2000" dirty="0" err="1">
                <a:solidFill>
                  <a:srgbClr val="222222"/>
                </a:solidFill>
                <a:latin typeface="Arial" panose="020B0604020202020204" pitchFamily="34" charset="0"/>
              </a:rPr>
              <a:t>disszociál</a:t>
            </a:r>
            <a:r>
              <a:rPr lang="hu-HU" sz="2000" dirty="0">
                <a:solidFill>
                  <a:srgbClr val="222222"/>
                </a:solidFill>
                <a:latin typeface="Arial" panose="020B0604020202020204" pitchFamily="34" charset="0"/>
              </a:rPr>
              <a:t> összetevőire: pozitív töltésű hidratált nátrium (Na</a:t>
            </a:r>
            <a:r>
              <a:rPr lang="hu-HU" sz="2000" baseline="30000" dirty="0">
                <a:solidFill>
                  <a:srgbClr val="222222"/>
                </a:solidFill>
                <a:latin typeface="Arial" panose="020B0604020202020204" pitchFamily="34" charset="0"/>
              </a:rPr>
              <a:t>+</a:t>
            </a:r>
            <a:r>
              <a:rPr lang="hu-HU" sz="2000" dirty="0">
                <a:solidFill>
                  <a:srgbClr val="222222"/>
                </a:solidFill>
                <a:latin typeface="Arial" panose="020B0604020202020204" pitchFamily="34" charset="0"/>
              </a:rPr>
              <a:t>) és negatív töltésű hidratált klorid (Cl</a:t>
            </a:r>
            <a:r>
              <a:rPr lang="hu-HU" sz="2000" baseline="30000" dirty="0">
                <a:solidFill>
                  <a:srgbClr val="222222"/>
                </a:solidFill>
                <a:latin typeface="Arial" panose="020B0604020202020204" pitchFamily="34" charset="0"/>
              </a:rPr>
              <a:t>−</a:t>
            </a:r>
            <a:r>
              <a:rPr lang="hu-HU" sz="2000" dirty="0">
                <a:solidFill>
                  <a:srgbClr val="222222"/>
                </a:solidFill>
                <a:latin typeface="Arial" panose="020B0604020202020204" pitchFamily="34" charset="0"/>
              </a:rPr>
              <a:t>) </a:t>
            </a:r>
            <a:r>
              <a:rPr lang="hu-HU" sz="2000" dirty="0">
                <a:latin typeface="Arial" panose="020B0604020202020204" pitchFamily="34" charset="0"/>
              </a:rPr>
              <a:t>ionokra</a:t>
            </a:r>
          </a:p>
          <a:p>
            <a:endParaRPr lang="hu-HU" sz="2000" dirty="0">
              <a:latin typeface="Arial" panose="020B0604020202020204" pitchFamily="34" charset="0"/>
            </a:endParaRPr>
          </a:p>
          <a:p>
            <a:endParaRPr lang="hu-HU" sz="2000" dirty="0"/>
          </a:p>
          <a:p>
            <a:r>
              <a:rPr lang="hu-HU" sz="2800" dirty="0" err="1"/>
              <a:t>NaCl</a:t>
            </a:r>
            <a:r>
              <a:rPr lang="hu-HU" sz="2800" dirty="0"/>
              <a:t> + H</a:t>
            </a:r>
            <a:r>
              <a:rPr lang="hu-HU" sz="2800" baseline="-25000" dirty="0"/>
              <a:t>2</a:t>
            </a:r>
            <a:r>
              <a:rPr lang="hu-HU" sz="2400" dirty="0"/>
              <a:t>O </a:t>
            </a:r>
          </a:p>
          <a:p>
            <a:endParaRPr lang="hu-HU" sz="2400" dirty="0"/>
          </a:p>
          <a:p>
            <a:endParaRPr lang="hu-HU" sz="2400" dirty="0"/>
          </a:p>
          <a:p>
            <a:endParaRPr lang="hu-HU" sz="2400" dirty="0"/>
          </a:p>
          <a:p>
            <a:endParaRPr lang="hu-HU" sz="2400" dirty="0"/>
          </a:p>
        </p:txBody>
      </p:sp>
      <p:pic>
        <p:nvPicPr>
          <p:cNvPr id="2050" name="Picture 2" descr="L'eau et la vie - Science étonnante | podCloud">
            <a:extLst>
              <a:ext uri="{FF2B5EF4-FFF2-40B4-BE49-F238E27FC236}">
                <a16:creationId xmlns:a16="http://schemas.microsoft.com/office/drawing/2014/main" id="{C5F41E2E-6DD1-49FA-97ED-9C5607F8B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4" y="3196325"/>
            <a:ext cx="5715000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27E3F476-6E5E-4701-83BC-AC6FDEF15406}"/>
              </a:ext>
            </a:extLst>
          </p:cNvPr>
          <p:cNvCxnSpPr/>
          <p:nvPr/>
        </p:nvCxnSpPr>
        <p:spPr>
          <a:xfrm>
            <a:off x="3575720" y="4005064"/>
            <a:ext cx="50405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Szövegdoboz 6">
            <a:extLst>
              <a:ext uri="{FF2B5EF4-FFF2-40B4-BE49-F238E27FC236}">
                <a16:creationId xmlns:a16="http://schemas.microsoft.com/office/drawing/2014/main" id="{A1D3D933-E246-4343-9379-B7D215A26D81}"/>
              </a:ext>
            </a:extLst>
          </p:cNvPr>
          <p:cNvSpPr txBox="1"/>
          <p:nvPr/>
        </p:nvSpPr>
        <p:spPr>
          <a:xfrm>
            <a:off x="6829264" y="385932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/>
              <a:t>+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1EB6600-B890-45BC-8FF3-13DF2CC6FF82}"/>
              </a:ext>
            </a:extLst>
          </p:cNvPr>
          <p:cNvSpPr txBox="1"/>
          <p:nvPr/>
        </p:nvSpPr>
        <p:spPr>
          <a:xfrm>
            <a:off x="2063552" y="5733257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Hidratált ion = olyan ion, amelyet </a:t>
            </a:r>
            <a:r>
              <a:rPr lang="hu-HU" sz="2400" b="1" dirty="0">
                <a:solidFill>
                  <a:srgbClr val="0070C0"/>
                </a:solidFill>
              </a:rPr>
              <a:t>vízburok =</a:t>
            </a:r>
            <a:r>
              <a:rPr lang="hu-HU" sz="2400" dirty="0"/>
              <a:t> </a:t>
            </a:r>
            <a:r>
              <a:rPr lang="hu-HU" sz="2400" b="1" dirty="0" err="1">
                <a:solidFill>
                  <a:srgbClr val="FF0000"/>
                </a:solidFill>
              </a:rPr>
              <a:t>hidrátburok</a:t>
            </a:r>
            <a:r>
              <a:rPr lang="hu-HU" sz="2400" b="1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hu-HU" sz="2400" dirty="0"/>
              <a:t>vesz körül</a:t>
            </a:r>
          </a:p>
        </p:txBody>
      </p:sp>
    </p:spTree>
    <p:extLst>
      <p:ext uri="{BB962C8B-B14F-4D97-AF65-F5344CB8AC3E}">
        <p14:creationId xmlns:p14="http://schemas.microsoft.com/office/powerpoint/2010/main" val="3889896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333B9DB1-9836-4C51-9B44-1F4161799EA5}"/>
              </a:ext>
            </a:extLst>
          </p:cNvPr>
          <p:cNvSpPr/>
          <p:nvPr/>
        </p:nvSpPr>
        <p:spPr>
          <a:xfrm>
            <a:off x="1991544" y="908720"/>
            <a:ext cx="777686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Vizes oldata semleges kémhatású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Vizes oldata vezeti az elektromos áramot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algn="ctr"/>
            <a:r>
              <a:rPr lang="hu-HU" sz="2400" dirty="0"/>
              <a:t>      </a:t>
            </a:r>
            <a:r>
              <a:rPr lang="hu-HU" sz="2400" i="1" dirty="0">
                <a:solidFill>
                  <a:srgbClr val="A6224B"/>
                </a:solidFill>
              </a:rPr>
              <a:t>NÉZZÉTEK meg a következő videót!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dirty="0"/>
          </a:p>
          <a:p>
            <a:pPr algn="ctr"/>
            <a:r>
              <a:rPr lang="hu-HU" sz="2400" dirty="0">
                <a:hlinkClick r:id="rId2"/>
              </a:rPr>
              <a:t>https://www.youtube.com/watch?v=qnYEbXrC19c</a:t>
            </a:r>
            <a:endParaRPr lang="hu-HU" sz="2400" b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91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423903AC-CE99-4D44-8598-01DFDD261650}"/>
              </a:ext>
            </a:extLst>
          </p:cNvPr>
          <p:cNvSpPr txBox="1"/>
          <p:nvPr/>
        </p:nvSpPr>
        <p:spPr>
          <a:xfrm>
            <a:off x="1775520" y="476673"/>
            <a:ext cx="871296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Olvadéka vezeti az elektromos áramot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                                                               elektrolízis </a:t>
            </a:r>
          </a:p>
          <a:p>
            <a:r>
              <a:rPr lang="hu-HU" sz="2800" b="1" dirty="0">
                <a:solidFill>
                  <a:schemeClr val="accent3">
                    <a:lumMod val="50000"/>
                  </a:schemeClr>
                </a:solidFill>
              </a:rPr>
              <a:t>                                          2NaCl                       2Na + Cl</a:t>
            </a:r>
            <a:r>
              <a:rPr lang="hu-HU" sz="2800" b="1" baseline="-25000" dirty="0">
                <a:solidFill>
                  <a:schemeClr val="accent3">
                    <a:lumMod val="50000"/>
                  </a:schemeClr>
                </a:solidFill>
              </a:rPr>
              <a:t>2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Ionrácsban kristályosodik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 </a:t>
            </a:r>
            <a:r>
              <a:rPr lang="hu-HU" sz="2400" dirty="0">
                <a:solidFill>
                  <a:srgbClr val="222222"/>
                </a:solidFill>
              </a:rPr>
              <a:t>Kristályrácsa kocka alakú </a:t>
            </a:r>
            <a:r>
              <a:rPr lang="hu-HU" sz="2400" dirty="0"/>
              <a:t>amelyet</a:t>
            </a:r>
            <a:r>
              <a:rPr lang="hu-HU" sz="2400" dirty="0">
                <a:solidFill>
                  <a:srgbClr val="222222"/>
                </a:solidFill>
              </a:rPr>
              <a:t>  pozitív nátrium (Na</a:t>
            </a:r>
            <a:r>
              <a:rPr lang="hu-HU" sz="2400" baseline="30000" dirty="0">
                <a:solidFill>
                  <a:srgbClr val="222222"/>
                </a:solidFill>
              </a:rPr>
              <a:t>+</a:t>
            </a:r>
            <a:r>
              <a:rPr lang="hu-HU" sz="2400" dirty="0">
                <a:solidFill>
                  <a:srgbClr val="222222"/>
                </a:solidFill>
              </a:rPr>
              <a:t>) és negatív klorid (Cl</a:t>
            </a:r>
            <a:r>
              <a:rPr lang="hu-HU" sz="2400" baseline="30000" dirty="0">
                <a:solidFill>
                  <a:srgbClr val="222222"/>
                </a:solidFill>
              </a:rPr>
              <a:t>−</a:t>
            </a:r>
            <a:r>
              <a:rPr lang="hu-HU" sz="2400" dirty="0">
                <a:solidFill>
                  <a:srgbClr val="222222"/>
                </a:solidFill>
              </a:rPr>
              <a:t>) </a:t>
            </a:r>
            <a:r>
              <a:rPr lang="hu-HU" sz="2400" dirty="0"/>
              <a:t>ionok alkotnak. Az ionokat  ionkötés</a:t>
            </a:r>
            <a:r>
              <a:rPr lang="hu-HU" sz="2400" dirty="0">
                <a:solidFill>
                  <a:srgbClr val="222222"/>
                </a:solidFill>
              </a:rPr>
              <a:t> tartja össze. Ez a kockarács az egyik legszabályosabb kristályforma.</a:t>
            </a:r>
            <a:endParaRPr lang="hu-HU" sz="2400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BE25E27-5D61-4054-86E5-DC406D942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3234409"/>
            <a:ext cx="1728192" cy="1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27A5AE33-AB6F-4A98-AB62-C905E9C21D77}"/>
              </a:ext>
            </a:extLst>
          </p:cNvPr>
          <p:cNvSpPr txBox="1"/>
          <p:nvPr/>
        </p:nvSpPr>
        <p:spPr>
          <a:xfrm>
            <a:off x="1703512" y="5013176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Nedvszívó / higroszkópos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 lángot a nátrium-klorid – és minden más nátriumvegyület is –</a:t>
            </a:r>
          </a:p>
          <a:p>
            <a:r>
              <a:rPr lang="hu-HU" sz="2400" dirty="0"/>
              <a:t>     –  élénksárgára festi / </a:t>
            </a:r>
            <a:r>
              <a:rPr lang="hu-HU" sz="2000" i="1" dirty="0">
                <a:solidFill>
                  <a:srgbClr val="00B050"/>
                </a:solidFill>
              </a:rPr>
              <a:t>Ha kifut a megsózott leves a fazékból meg lehet figyelni, hogy a gáztűzhely lángja sárga lesz </a:t>
            </a:r>
            <a:r>
              <a:rPr lang="hu-HU" sz="2400" i="1" dirty="0"/>
              <a:t>/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0B5BEAC-CE27-4F99-A3FA-A23405930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812" y="3223285"/>
            <a:ext cx="1670260" cy="158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687351C-343B-4F07-B990-7A792C79D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3429000"/>
            <a:ext cx="1418140" cy="118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Egyenes összekötő nyíllal 3">
            <a:extLst>
              <a:ext uri="{FF2B5EF4-FFF2-40B4-BE49-F238E27FC236}">
                <a16:creationId xmlns:a16="http://schemas.microsoft.com/office/drawing/2014/main" id="{6578A26B-EE4A-4173-8B2F-27BB3F3F09D8}"/>
              </a:ext>
            </a:extLst>
          </p:cNvPr>
          <p:cNvCxnSpPr>
            <a:cxnSpLocks/>
          </p:cNvCxnSpPr>
          <p:nvPr/>
        </p:nvCxnSpPr>
        <p:spPr>
          <a:xfrm>
            <a:off x="6312024" y="1484784"/>
            <a:ext cx="158417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0854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urprising Uses for Salt">
            <a:extLst>
              <a:ext uri="{FF2B5EF4-FFF2-40B4-BE49-F238E27FC236}">
                <a16:creationId xmlns:a16="http://schemas.microsoft.com/office/drawing/2014/main" id="{3E7FEE57-81E2-4955-AD5A-38832C634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522" y="4437113"/>
            <a:ext cx="3028950" cy="227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B9641087-80FF-4BCD-AB7A-E837130F24EE}"/>
              </a:ext>
            </a:extLst>
          </p:cNvPr>
          <p:cNvSpPr txBox="1"/>
          <p:nvPr/>
        </p:nvSpPr>
        <p:spPr>
          <a:xfrm>
            <a:off x="1847528" y="1052736"/>
            <a:ext cx="871296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Az állatok és az ember szervezetében egyaránt nélkülözhetetlen. </a:t>
            </a:r>
          </a:p>
          <a:p>
            <a:pPr algn="ctr"/>
            <a:r>
              <a:rPr lang="hu-HU" sz="2000" i="1" dirty="0"/>
              <a:t>A sejtek közötti folyadék kb. 0,9 % nátrium-kloridot tartalmaz</a:t>
            </a:r>
            <a:r>
              <a:rPr lang="hu-HU" sz="2000" b="1" i="1" dirty="0">
                <a:solidFill>
                  <a:schemeClr val="tx2"/>
                </a:solidFill>
              </a:rPr>
              <a:t>, </a:t>
            </a:r>
            <a:r>
              <a:rPr lang="hu-HU" sz="2000" i="1" dirty="0"/>
              <a:t>ezt nevezik</a:t>
            </a:r>
            <a:r>
              <a:rPr lang="hu-HU" sz="2000" b="1" i="1" dirty="0">
                <a:solidFill>
                  <a:schemeClr val="tx2"/>
                </a:solidFill>
              </a:rPr>
              <a:t> fiziológiás sóoldatnak. ( infúzió)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Az állatok és az ember is igényli a sót, kis mennyiségben nélkülözhetetlen az egészséges táplálkozáshoz.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sz="2400" dirty="0"/>
              <a:t>A szervezetbe a táplálékkal jut be.       </a:t>
            </a:r>
          </a:p>
          <a:p>
            <a:r>
              <a:rPr lang="hu-HU" sz="2400" dirty="0"/>
              <a:t>/</a:t>
            </a:r>
            <a:r>
              <a:rPr lang="hu-HU" sz="2400" b="1" i="1" dirty="0">
                <a:solidFill>
                  <a:srgbClr val="0070C0"/>
                </a:solidFill>
              </a:rPr>
              <a:t>Az ember naponta körülbelül 5-15 g nátrium-kloridot</a:t>
            </a:r>
          </a:p>
          <a:p>
            <a:r>
              <a:rPr lang="hu-HU" sz="2400" b="1" i="1" dirty="0">
                <a:solidFill>
                  <a:srgbClr val="0070C0"/>
                </a:solidFill>
              </a:rPr>
              <a:t>       fogyaszt, ami arányban áll az ürítéssel, de ez általában messze</a:t>
            </a:r>
          </a:p>
          <a:p>
            <a:r>
              <a:rPr lang="hu-HU" sz="2400" b="1" i="1" dirty="0">
                <a:solidFill>
                  <a:srgbClr val="0070C0"/>
                </a:solidFill>
              </a:rPr>
              <a:t>                                            meghaladja</a:t>
            </a:r>
          </a:p>
          <a:p>
            <a:r>
              <a:rPr lang="hu-HU" sz="2400" b="1" i="1" dirty="0">
                <a:solidFill>
                  <a:srgbClr val="0070C0"/>
                </a:solidFill>
              </a:rPr>
              <a:t>                                           a szükségletet./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93B8262A-3CB4-4F95-AD57-E4933EB3FAAB}"/>
              </a:ext>
            </a:extLst>
          </p:cNvPr>
          <p:cNvSpPr txBox="1"/>
          <p:nvPr/>
        </p:nvSpPr>
        <p:spPr>
          <a:xfrm>
            <a:off x="2207568" y="23270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u="sng" dirty="0">
                <a:solidFill>
                  <a:schemeClr val="accent3">
                    <a:lumMod val="50000"/>
                  </a:schemeClr>
                </a:solidFill>
              </a:rPr>
              <a:t>A NÁTRIUM-KLORID SZEREPE AZ ÉLŐ SZERVEZETBEN</a:t>
            </a:r>
          </a:p>
        </p:txBody>
      </p:sp>
      <p:pic>
        <p:nvPicPr>
          <p:cNvPr id="4100" name="Picture 4" descr="Nagy chips teszt - Maradok a pénzemnél">
            <a:extLst>
              <a:ext uri="{FF2B5EF4-FFF2-40B4-BE49-F238E27FC236}">
                <a16:creationId xmlns:a16="http://schemas.microsoft.com/office/drawing/2014/main" id="{CFF17F5A-E9D4-4C38-B72A-702A806D7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4437112"/>
            <a:ext cx="3032650" cy="227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914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464FDBC2-1619-473F-919A-C9EDDC721EC9}"/>
              </a:ext>
            </a:extLst>
          </p:cNvPr>
          <p:cNvSpPr/>
          <p:nvPr/>
        </p:nvSpPr>
        <p:spPr>
          <a:xfrm>
            <a:off x="2135560" y="692696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/>
              <a:t>Az emberi szervezetnek a vizelettel kiürülő nátrium-kloridot </a:t>
            </a:r>
            <a:r>
              <a:rPr lang="hu-HU" sz="2400" b="1" dirty="0">
                <a:solidFill>
                  <a:srgbClr val="0070C0"/>
                </a:solidFill>
              </a:rPr>
              <a:t>állandóan pótolni kell</a:t>
            </a:r>
            <a:r>
              <a:rPr lang="hu-HU" sz="2400" dirty="0"/>
              <a:t>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 nátrium-klorid </a:t>
            </a:r>
            <a:r>
              <a:rPr lang="hu-HU" sz="2400" b="1" dirty="0">
                <a:solidFill>
                  <a:srgbClr val="0070C0"/>
                </a:solidFill>
              </a:rPr>
              <a:t>nélkülözhetetlen a sejtek optimális működéséhez</a:t>
            </a:r>
            <a:r>
              <a:rPr lang="hu-HU" sz="2400" dirty="0"/>
              <a:t>, ráadásul </a:t>
            </a:r>
            <a:r>
              <a:rPr lang="hu-HU" sz="2400" b="1" dirty="0">
                <a:solidFill>
                  <a:srgbClr val="0070C0"/>
                </a:solidFill>
              </a:rPr>
              <a:t>a nyál emésztő hatását is serkenti</a:t>
            </a:r>
            <a:r>
              <a:rPr lang="hu-HU" sz="2400" dirty="0"/>
              <a:t>. </a:t>
            </a:r>
          </a:p>
          <a:p>
            <a:r>
              <a:rPr lang="hu-HU" sz="2400" dirty="0"/>
              <a:t>A </a:t>
            </a:r>
            <a:r>
              <a:rPr lang="hu-HU" sz="2400" b="1" dirty="0">
                <a:solidFill>
                  <a:srgbClr val="FF0000"/>
                </a:solidFill>
              </a:rPr>
              <a:t>sok só azonban megterheli a szervezetet </a:t>
            </a:r>
            <a:r>
              <a:rPr lang="hu-HU" sz="2400" dirty="0"/>
              <a:t>: először szomjúságot okoz , a sok vízivás után- amellyel visszaáll vérünk normális sóösszetétele- a rengeteg felesleges vizet és sót a szívünknek és a vesénknek kell eltávolítania. A nagy töménységű nátrium-klorid azért veszélyes, mert a sejtekből vizet von el, s ezzel a sejtek pusztulását is eredményezi.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B3968E36-FBB0-40D4-9475-261B7D6051E0}"/>
              </a:ext>
            </a:extLst>
          </p:cNvPr>
          <p:cNvSpPr txBox="1"/>
          <p:nvPr/>
        </p:nvSpPr>
        <p:spPr>
          <a:xfrm>
            <a:off x="1631504" y="4725145"/>
            <a:ext cx="9505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/>
              <a:t>Túlzott sófogyasztás</a:t>
            </a:r>
            <a:r>
              <a:rPr lang="hu-HU" dirty="0"/>
              <a:t>                    </a:t>
            </a:r>
            <a:r>
              <a:rPr lang="hu-HU" sz="2800" dirty="0"/>
              <a:t>HIPERTÓNIÁHOZ /=</a:t>
            </a:r>
            <a:r>
              <a:rPr lang="hu-HU" sz="2000" dirty="0"/>
              <a:t>magas  vérnyomás</a:t>
            </a:r>
            <a:r>
              <a:rPr lang="hu-HU" sz="2800" dirty="0"/>
              <a:t>/ 					   kialakulásához vezethet</a:t>
            </a:r>
          </a:p>
        </p:txBody>
      </p:sp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C752245A-69A0-4C0D-A924-B170177D25CB}"/>
              </a:ext>
            </a:extLst>
          </p:cNvPr>
          <p:cNvCxnSpPr/>
          <p:nvPr/>
        </p:nvCxnSpPr>
        <p:spPr>
          <a:xfrm>
            <a:off x="4655840" y="5013176"/>
            <a:ext cx="86409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églalap 3">
            <a:extLst>
              <a:ext uri="{FF2B5EF4-FFF2-40B4-BE49-F238E27FC236}">
                <a16:creationId xmlns:a16="http://schemas.microsoft.com/office/drawing/2014/main" id="{83E3263B-6229-475E-9C0C-12672757C331}"/>
              </a:ext>
            </a:extLst>
          </p:cNvPr>
          <p:cNvSpPr/>
          <p:nvPr/>
        </p:nvSpPr>
        <p:spPr>
          <a:xfrm>
            <a:off x="1775520" y="5842139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hu-HU" sz="2400" b="1" dirty="0">
                <a:solidFill>
                  <a:srgbClr val="222222"/>
                </a:solidFill>
                <a:latin typeface="Arial" panose="020B0604020202020204" pitchFamily="34" charset="0"/>
              </a:rPr>
              <a:t>Sóhiány  </a:t>
            </a:r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</a:rPr>
              <a:t>          szédülés , izomgyengeség, görcsök, </a:t>
            </a:r>
            <a:endParaRPr lang="hu-HU" sz="2400" dirty="0"/>
          </a:p>
        </p:txBody>
      </p:sp>
      <p:cxnSp>
        <p:nvCxnSpPr>
          <p:cNvPr id="6" name="Egyenes összekötő nyíllal 5">
            <a:extLst>
              <a:ext uri="{FF2B5EF4-FFF2-40B4-BE49-F238E27FC236}">
                <a16:creationId xmlns:a16="http://schemas.microsoft.com/office/drawing/2014/main" id="{74F6A64A-4116-4024-9240-F470F8FA183A}"/>
              </a:ext>
            </a:extLst>
          </p:cNvPr>
          <p:cNvCxnSpPr/>
          <p:nvPr/>
        </p:nvCxnSpPr>
        <p:spPr>
          <a:xfrm>
            <a:off x="3215680" y="6093296"/>
            <a:ext cx="86409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911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>
            <a:extLst>
              <a:ext uri="{FF2B5EF4-FFF2-40B4-BE49-F238E27FC236}">
                <a16:creationId xmlns:a16="http://schemas.microsoft.com/office/drawing/2014/main" id="{A48658F1-30A6-41E8-816A-448C938B2C1F}"/>
              </a:ext>
            </a:extLst>
          </p:cNvPr>
          <p:cNvSpPr/>
          <p:nvPr/>
        </p:nvSpPr>
        <p:spPr>
          <a:xfrm>
            <a:off x="1919536" y="404664"/>
            <a:ext cx="83489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Főként növényi táplálék esetén nagyon fontos, hogy a szervezetbe megfelelő mennyiségű konyhasó jusson be, mert a növények csak nagyon kevés nátriumsót tartalmaznak. Ezért </a:t>
            </a:r>
            <a:r>
              <a:rPr lang="hu-HU" sz="2400" dirty="0" err="1"/>
              <a:t>nyalatnak</a:t>
            </a:r>
            <a:r>
              <a:rPr lang="hu-HU" sz="2400" dirty="0"/>
              <a:t> a növényevő állatokkal kősót.</a:t>
            </a:r>
            <a:r>
              <a:rPr lang="hu-HU" sz="2400" b="1" dirty="0">
                <a:solidFill>
                  <a:srgbClr val="0070C0"/>
                </a:solidFill>
              </a:rPr>
              <a:t>     </a:t>
            </a:r>
          </a:p>
          <a:p>
            <a:r>
              <a:rPr lang="hu-HU" sz="2400" b="1" i="1" dirty="0">
                <a:solidFill>
                  <a:srgbClr val="0070C0"/>
                </a:solidFill>
              </a:rPr>
              <a:t>             Biztosan hallottátok már azt a mondást, hogy :</a:t>
            </a:r>
          </a:p>
          <a:p>
            <a:r>
              <a:rPr lang="hu-HU" sz="2400" b="1" i="1" dirty="0">
                <a:solidFill>
                  <a:srgbClr val="0070C0"/>
                </a:solidFill>
              </a:rPr>
              <a:t>                                             „vén kecske is megnyalja a sót”</a:t>
            </a:r>
          </a:p>
        </p:txBody>
      </p:sp>
      <p:pic>
        <p:nvPicPr>
          <p:cNvPr id="5122" name="Picture 2" descr="Természet Állati Emlősök - Ingyenes fotó a Pixabay-en">
            <a:extLst>
              <a:ext uri="{FF2B5EF4-FFF2-40B4-BE49-F238E27FC236}">
                <a16:creationId xmlns:a16="http://schemas.microsoft.com/office/drawing/2014/main" id="{795536D7-D32F-4C1E-A147-88F8E3F07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481" y="2317955"/>
            <a:ext cx="3020391" cy="454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églalap 3">
            <a:extLst>
              <a:ext uri="{FF2B5EF4-FFF2-40B4-BE49-F238E27FC236}">
                <a16:creationId xmlns:a16="http://schemas.microsoft.com/office/drawing/2014/main" id="{120C32FC-C717-4964-B802-AD65A557F4D6}"/>
              </a:ext>
            </a:extLst>
          </p:cNvPr>
          <p:cNvSpPr/>
          <p:nvPr/>
        </p:nvSpPr>
        <p:spPr>
          <a:xfrm>
            <a:off x="4943871" y="2924944"/>
            <a:ext cx="61926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Fontos szerepe van az izotónia, azaz a  megfelelő ozmózisnyomás fenntartásában.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 nátrium-klorid szükséges a gyomorsav képződéséhez is.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2D6128B1-9D90-4E3E-83C8-7803027BBD7A}"/>
              </a:ext>
            </a:extLst>
          </p:cNvPr>
          <p:cNvSpPr/>
          <p:nvPr/>
        </p:nvSpPr>
        <p:spPr>
          <a:xfrm>
            <a:off x="4943871" y="5260804"/>
            <a:ext cx="5472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 növények számára is fontos kis mennyiségben, de annyit mindig tartalmaz a talaj. 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788545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642EE079-9FB8-422A-8EBD-D62B143BB358}"/>
              </a:ext>
            </a:extLst>
          </p:cNvPr>
          <p:cNvSpPr txBox="1"/>
          <p:nvPr/>
        </p:nvSpPr>
        <p:spPr>
          <a:xfrm>
            <a:off x="1847528" y="40466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u="sng" dirty="0">
                <a:solidFill>
                  <a:schemeClr val="accent3">
                    <a:lumMod val="50000"/>
                  </a:schemeClr>
                </a:solidFill>
              </a:rPr>
              <a:t>NÁTRIUM-KLORID ELŐÁLLÍTÁSA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B2DC6CEE-5B69-42C4-ADED-F2E7EA1485A9}"/>
              </a:ext>
            </a:extLst>
          </p:cNvPr>
          <p:cNvSpPr txBox="1"/>
          <p:nvPr/>
        </p:nvSpPr>
        <p:spPr>
          <a:xfrm>
            <a:off x="1991544" y="1135424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sz="2400" b="1" dirty="0"/>
              <a:t>A  kibányászott kősó tisztításával</a:t>
            </a:r>
            <a:endParaRPr lang="hu-HU" dirty="0"/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B0FE8280-C514-4DEF-AAEF-9008ECD0E7C1}"/>
              </a:ext>
            </a:extLst>
          </p:cNvPr>
          <p:cNvSpPr/>
          <p:nvPr/>
        </p:nvSpPr>
        <p:spPr>
          <a:xfrm>
            <a:off x="1955540" y="1690955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/>
              <a:t>A tengervíz bepárlásával nyerik</a:t>
            </a:r>
          </a:p>
          <a:p>
            <a:r>
              <a:rPr lang="hu-HU" sz="2400" dirty="0"/>
              <a:t>     </a:t>
            </a:r>
            <a:r>
              <a:rPr lang="hu-HU" sz="2400" i="1" dirty="0"/>
              <a:t>Meleg éghajlatú területeken a tenger vizét lapos medencékbe</a:t>
            </a:r>
          </a:p>
          <a:p>
            <a:r>
              <a:rPr lang="hu-HU" sz="2400" i="1" dirty="0"/>
              <a:t>     engedik , és a Nap segítségével párolják be. </a:t>
            </a:r>
          </a:p>
        </p:txBody>
      </p:sp>
      <p:pic>
        <p:nvPicPr>
          <p:cNvPr id="9223" name="Picture 7">
            <a:extLst>
              <a:ext uri="{FF2B5EF4-FFF2-40B4-BE49-F238E27FC236}">
                <a16:creationId xmlns:a16="http://schemas.microsoft.com/office/drawing/2014/main" id="{6449704D-BF1C-472F-BCEC-8B03854A4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21" y="4437113"/>
            <a:ext cx="3290251" cy="220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E6598418-4CFB-4BD1-A994-D5F7DB15E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4" y="4159661"/>
            <a:ext cx="5292080" cy="248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églalap 7">
            <a:extLst>
              <a:ext uri="{FF2B5EF4-FFF2-40B4-BE49-F238E27FC236}">
                <a16:creationId xmlns:a16="http://schemas.microsoft.com/office/drawing/2014/main" id="{80BC5407-2251-4ECA-ADDC-72CC4FE4B995}"/>
              </a:ext>
            </a:extLst>
          </p:cNvPr>
          <p:cNvSpPr/>
          <p:nvPr/>
        </p:nvSpPr>
        <p:spPr>
          <a:xfrm>
            <a:off x="1775520" y="2828837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hu-HU" sz="2400" b="1" dirty="0">
                <a:solidFill>
                  <a:srgbClr val="8E0000"/>
                </a:solidFill>
                <a:latin typeface="Ubuntu"/>
              </a:rPr>
              <a:t>A világ sókitermelésében Kína jeleskedik, amelyet az Egyesült Államok követ. Az évente előállított 220 millió tonna sónak csupán 6 százaléka kerül ételeinkbe. </a:t>
            </a:r>
          </a:p>
        </p:txBody>
      </p:sp>
    </p:spTree>
    <p:extLst>
      <p:ext uri="{BB962C8B-B14F-4D97-AF65-F5344CB8AC3E}">
        <p14:creationId xmlns:p14="http://schemas.microsoft.com/office/powerpoint/2010/main" val="129821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gy csipet só - Gasztro Coach Magazin - Alapanyagok">
            <a:extLst>
              <a:ext uri="{FF2B5EF4-FFF2-40B4-BE49-F238E27FC236}">
                <a16:creationId xmlns:a16="http://schemas.microsoft.com/office/drawing/2014/main" id="{16915641-A1EC-4E72-8332-71801E247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726" y="116633"/>
            <a:ext cx="3995936" cy="266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Tech: Csak most jöttek rá, hogy nem is annyira sótalanítanak a ...">
            <a:extLst>
              <a:ext uri="{FF2B5EF4-FFF2-40B4-BE49-F238E27FC236}">
                <a16:creationId xmlns:a16="http://schemas.microsoft.com/office/drawing/2014/main" id="{B6B6B1DE-4461-403D-99D0-D7EF29210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3429000"/>
            <a:ext cx="4722358" cy="312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Így vernek át a sóval! - Dívány">
            <a:extLst>
              <a:ext uri="{FF2B5EF4-FFF2-40B4-BE49-F238E27FC236}">
                <a16:creationId xmlns:a16="http://schemas.microsoft.com/office/drawing/2014/main" id="{0290E4B7-8582-4592-8BD3-B84688ABB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941" y="256021"/>
            <a:ext cx="4722358" cy="315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>
            <a:extLst>
              <a:ext uri="{FF2B5EF4-FFF2-40B4-BE49-F238E27FC236}">
                <a16:creationId xmlns:a16="http://schemas.microsoft.com/office/drawing/2014/main" id="{6986942C-45CD-412B-8B0F-41BA830AB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226" y="3930768"/>
            <a:ext cx="4219178" cy="28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8F730C29-9B3A-4E52-A336-345986B5E109}"/>
              </a:ext>
            </a:extLst>
          </p:cNvPr>
          <p:cNvSpPr txBox="1"/>
          <p:nvPr/>
        </p:nvSpPr>
        <p:spPr>
          <a:xfrm>
            <a:off x="6572727" y="3068960"/>
            <a:ext cx="3978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/>
              <a:t>Só bepárlása a tengerből</a:t>
            </a:r>
          </a:p>
        </p:txBody>
      </p:sp>
    </p:spTree>
    <p:extLst>
      <p:ext uri="{BB962C8B-B14F-4D97-AF65-F5344CB8AC3E}">
        <p14:creationId xmlns:p14="http://schemas.microsoft.com/office/powerpoint/2010/main" val="904993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>
            <a:extLst>
              <a:ext uri="{FF2B5EF4-FFF2-40B4-BE49-F238E27FC236}">
                <a16:creationId xmlns:a16="http://schemas.microsoft.com/office/drawing/2014/main" id="{AB8242B6-E2F5-497D-88D3-B098CD625738}"/>
              </a:ext>
            </a:extLst>
          </p:cNvPr>
          <p:cNvSpPr/>
          <p:nvPr/>
        </p:nvSpPr>
        <p:spPr>
          <a:xfrm>
            <a:off x="2279576" y="2060848"/>
            <a:ext cx="5904656" cy="792088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2230C9A6-1CF3-4A1B-BEE1-BAD8ADFAEA22}"/>
              </a:ext>
            </a:extLst>
          </p:cNvPr>
          <p:cNvSpPr txBox="1"/>
          <p:nvPr/>
        </p:nvSpPr>
        <p:spPr>
          <a:xfrm>
            <a:off x="1847528" y="476673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u="sng" dirty="0">
                <a:solidFill>
                  <a:schemeClr val="accent3">
                    <a:lumMod val="50000"/>
                  </a:schemeClr>
                </a:solidFill>
              </a:rPr>
              <a:t>Nátrium-klorid előállítása kémiai úton</a:t>
            </a:r>
          </a:p>
          <a:p>
            <a:endParaRPr lang="hu-HU" sz="2800" b="1" u="sng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hu-HU" sz="2800" b="1" dirty="0"/>
              <a:t>      Olvasztott nátrium és klór gáz reakciójával</a:t>
            </a:r>
          </a:p>
          <a:p>
            <a:endParaRPr lang="hu-HU" sz="2800" b="1" dirty="0"/>
          </a:p>
          <a:p>
            <a:r>
              <a:rPr lang="hu-HU" sz="2800" b="1" dirty="0"/>
              <a:t>                     2Na + Cl</a:t>
            </a:r>
            <a:r>
              <a:rPr lang="hu-HU" sz="2800" b="1" baseline="-25000" dirty="0"/>
              <a:t>2</a:t>
            </a:r>
            <a:r>
              <a:rPr lang="hu-HU" sz="2800" b="1" dirty="0"/>
              <a:t>         2NaCl</a:t>
            </a:r>
          </a:p>
        </p:txBody>
      </p:sp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96533CE5-3B67-4DA2-8EB2-A852EB4A3873}"/>
              </a:ext>
            </a:extLst>
          </p:cNvPr>
          <p:cNvCxnSpPr>
            <a:cxnSpLocks/>
          </p:cNvCxnSpPr>
          <p:nvPr/>
        </p:nvCxnSpPr>
        <p:spPr>
          <a:xfrm>
            <a:off x="5015880" y="2420888"/>
            <a:ext cx="57606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Szövegdoboz 6">
            <a:extLst>
              <a:ext uri="{FF2B5EF4-FFF2-40B4-BE49-F238E27FC236}">
                <a16:creationId xmlns:a16="http://schemas.microsoft.com/office/drawing/2014/main" id="{1B58700C-5C19-497A-B15E-EC6ACB4C9562}"/>
              </a:ext>
            </a:extLst>
          </p:cNvPr>
          <p:cNvSpPr txBox="1"/>
          <p:nvPr/>
        </p:nvSpPr>
        <p:spPr>
          <a:xfrm>
            <a:off x="1955540" y="2711823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b="1" i="1" dirty="0">
              <a:solidFill>
                <a:srgbClr val="7030A0"/>
              </a:solidFill>
            </a:endParaRPr>
          </a:p>
          <a:p>
            <a:r>
              <a:rPr lang="hu-HU" sz="2000" b="1" i="1" dirty="0">
                <a:solidFill>
                  <a:srgbClr val="7030A0"/>
                </a:solidFill>
              </a:rPr>
              <a:t>Nézzétek meg a következő videót!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A7F4067D-FCE9-4CAB-AECA-0F3B403A8C12}"/>
              </a:ext>
            </a:extLst>
          </p:cNvPr>
          <p:cNvSpPr txBox="1"/>
          <p:nvPr/>
        </p:nvSpPr>
        <p:spPr>
          <a:xfrm>
            <a:off x="2135560" y="4797153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accent3">
                    <a:lumMod val="50000"/>
                  </a:schemeClr>
                </a:solidFill>
              </a:rPr>
              <a:t>Rajzoljátok le a kísérletet!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C1C6519A-FD85-44DD-8644-2F5B254DB896}"/>
              </a:ext>
            </a:extLst>
          </p:cNvPr>
          <p:cNvSpPr/>
          <p:nvPr/>
        </p:nvSpPr>
        <p:spPr>
          <a:xfrm>
            <a:off x="3187671" y="3739099"/>
            <a:ext cx="4996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>
                <a:hlinkClick r:id="rId2"/>
              </a:rPr>
              <a:t>https://www.youtube.com/watch?v=kTGO99B8YxU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25057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>
            <a:extLst>
              <a:ext uri="{FF2B5EF4-FFF2-40B4-BE49-F238E27FC236}">
                <a16:creationId xmlns:a16="http://schemas.microsoft.com/office/drawing/2014/main" id="{F304DAAD-DABC-411C-8AB3-F37993AB2D50}"/>
              </a:ext>
            </a:extLst>
          </p:cNvPr>
          <p:cNvSpPr/>
          <p:nvPr/>
        </p:nvSpPr>
        <p:spPr>
          <a:xfrm>
            <a:off x="2279576" y="548680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800" b="1" u="sng" dirty="0">
                <a:solidFill>
                  <a:schemeClr val="accent3">
                    <a:lumMod val="50000"/>
                  </a:schemeClr>
                </a:solidFill>
              </a:rPr>
              <a:t>NÁTRIUM-KLORID FELHASZNÁLÁSA</a:t>
            </a:r>
            <a:endParaRPr lang="hu-H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45F5CB8D-69EE-477F-B703-AFE7681400A7}"/>
              </a:ext>
            </a:extLst>
          </p:cNvPr>
          <p:cNvSpPr/>
          <p:nvPr/>
        </p:nvSpPr>
        <p:spPr>
          <a:xfrm>
            <a:off x="1883532" y="3212976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hu-H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hu-H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hu-H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hu-H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hu-H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B159BB9E-7EE9-49C8-9DBD-F4F43725CC33}"/>
              </a:ext>
            </a:extLst>
          </p:cNvPr>
          <p:cNvSpPr txBox="1"/>
          <p:nvPr/>
        </p:nvSpPr>
        <p:spPr>
          <a:xfrm>
            <a:off x="1852820" y="1196753"/>
            <a:ext cx="892370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solidFill>
                  <a:schemeClr val="accent6">
                    <a:lumMod val="50000"/>
                  </a:schemeClr>
                </a:solidFill>
              </a:rPr>
              <a:t>IPARBAN</a:t>
            </a:r>
          </a:p>
          <a:p>
            <a:pPr algn="ctr"/>
            <a:r>
              <a:rPr lang="hu-HU" sz="2400" b="1" dirty="0"/>
              <a:t>FONTOS KÉMIAI ALAPANYAG ,IPARI NYERSANYAG.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 legtöbb  nátriumvegyületet és kloridot nátrium-kloridból</a:t>
            </a:r>
          </a:p>
          <a:p>
            <a:r>
              <a:rPr lang="hu-HU" sz="2400" dirty="0"/>
              <a:t>állítják elő.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Felhasználják kisózásra</a:t>
            </a:r>
            <a:r>
              <a:rPr lang="hu-HU" dirty="0"/>
              <a:t> </a:t>
            </a:r>
            <a:r>
              <a:rPr lang="hu-HU" sz="2400" dirty="0"/>
              <a:t>= szerves anyagok, például szappan, festékek kiválasztására oldatokból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 Bőrcserzésre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Agyagáruk zománcozására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Jég megolvasztására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Hűtőkeverékek készítésére</a:t>
            </a:r>
          </a:p>
          <a:p>
            <a:endParaRPr lang="hu-HU" sz="2000" b="1" i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hu-HU" sz="2000" b="1" i="1" dirty="0">
                <a:solidFill>
                  <a:schemeClr val="accent6">
                    <a:lumMod val="50000"/>
                  </a:schemeClr>
                </a:solidFill>
              </a:rPr>
              <a:t>Olvadáspontjuk alacsonyabb, mint a tiszta vízé. A jég vagy a hó a sózás hatására</a:t>
            </a:r>
          </a:p>
          <a:p>
            <a:r>
              <a:rPr lang="hu-HU" sz="2000" b="1" i="1" dirty="0">
                <a:solidFill>
                  <a:schemeClr val="accent6">
                    <a:lumMod val="50000"/>
                  </a:schemeClr>
                </a:solidFill>
              </a:rPr>
              <a:t> a felületén megolvad, és a hőmérséklete addig csökken, amíg el nem éri a </a:t>
            </a:r>
          </a:p>
          <a:p>
            <a:r>
              <a:rPr lang="hu-HU" sz="2000" b="1" i="1" dirty="0">
                <a:solidFill>
                  <a:schemeClr val="accent6">
                    <a:lumMod val="50000"/>
                  </a:schemeClr>
                </a:solidFill>
              </a:rPr>
              <a:t>sóoldat olvadáspontját. Nátrium-kloriddal ‒20 °C-os hőmérséklet is elérhető.</a:t>
            </a:r>
          </a:p>
        </p:txBody>
      </p:sp>
    </p:spTree>
    <p:extLst>
      <p:ext uri="{BB962C8B-B14F-4D97-AF65-F5344CB8AC3E}">
        <p14:creationId xmlns:p14="http://schemas.microsoft.com/office/powerpoint/2010/main" val="1895657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2431FCFE-3C5E-405D-B105-1364E4DD3DA8}"/>
              </a:ext>
            </a:extLst>
          </p:cNvPr>
          <p:cNvSpPr/>
          <p:nvPr/>
        </p:nvSpPr>
        <p:spPr>
          <a:xfrm>
            <a:off x="1991544" y="404665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Régebben használták télen utak sózására</a:t>
            </a:r>
          </a:p>
          <a:p>
            <a:r>
              <a:rPr lang="hu-HU" sz="2400" dirty="0"/>
              <a:t>      </a:t>
            </a:r>
            <a:r>
              <a:rPr lang="hu-HU" sz="2400" i="1" dirty="0">
                <a:solidFill>
                  <a:schemeClr val="accent6">
                    <a:lumMod val="50000"/>
                  </a:schemeClr>
                </a:solidFill>
              </a:rPr>
              <a:t>A sós hólé károsítja, sőt ki is pusztíthatja az út menti fákat,</a:t>
            </a:r>
          </a:p>
          <a:p>
            <a:r>
              <a:rPr lang="hu-HU" sz="2400" i="1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hu-HU" sz="2400" i="1" dirty="0" err="1">
                <a:solidFill>
                  <a:schemeClr val="accent6">
                    <a:lumMod val="50000"/>
                  </a:schemeClr>
                </a:solidFill>
              </a:rPr>
              <a:t>tönkreteheti</a:t>
            </a:r>
            <a:r>
              <a:rPr lang="hu-HU" sz="2400" i="1" dirty="0">
                <a:solidFill>
                  <a:schemeClr val="accent6">
                    <a:lumMod val="50000"/>
                  </a:schemeClr>
                </a:solidFill>
              </a:rPr>
              <a:t> a talaj minőségét és a járművek alvázát is </a:t>
            </a:r>
          </a:p>
          <a:p>
            <a:r>
              <a:rPr lang="hu-HU" sz="2400" i="1" dirty="0">
                <a:solidFill>
                  <a:schemeClr val="accent6">
                    <a:lumMod val="50000"/>
                  </a:schemeClr>
                </a:solidFill>
              </a:rPr>
              <a:t>      erősen korrodálja </a:t>
            </a:r>
          </a:p>
          <a:p>
            <a:endParaRPr lang="hu-HU" sz="2400" i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r>
              <a:rPr lang="hu-HU" sz="2400" dirty="0"/>
              <a:t>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hu-H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/>
              <a:t>A kohászatban felhasználják az ezüst, arany, réz és cink előállításánál</a:t>
            </a:r>
          </a:p>
        </p:txBody>
      </p:sp>
      <p:pic>
        <p:nvPicPr>
          <p:cNvPr id="4098" name="Picture 2" descr="Nem kell besózni! - A sózás ártalmas hatásai">
            <a:extLst>
              <a:ext uri="{FF2B5EF4-FFF2-40B4-BE49-F238E27FC236}">
                <a16:creationId xmlns:a16="http://schemas.microsoft.com/office/drawing/2014/main" id="{D4E342AC-0F8C-45C8-A112-A841BE0FB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988840"/>
            <a:ext cx="48768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Egyenes összekötő 3">
            <a:extLst>
              <a:ext uri="{FF2B5EF4-FFF2-40B4-BE49-F238E27FC236}">
                <a16:creationId xmlns:a16="http://schemas.microsoft.com/office/drawing/2014/main" id="{947FFAAC-D87D-4A33-AC6C-E9A2BAF32515}"/>
              </a:ext>
            </a:extLst>
          </p:cNvPr>
          <p:cNvCxnSpPr/>
          <p:nvPr/>
        </p:nvCxnSpPr>
        <p:spPr>
          <a:xfrm flipV="1">
            <a:off x="2783632" y="1772816"/>
            <a:ext cx="6192688" cy="302433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Egyenes összekötő 5">
            <a:extLst>
              <a:ext uri="{FF2B5EF4-FFF2-40B4-BE49-F238E27FC236}">
                <a16:creationId xmlns:a16="http://schemas.microsoft.com/office/drawing/2014/main" id="{9322244A-954E-4E82-9C74-9A01D1A81EA4}"/>
              </a:ext>
            </a:extLst>
          </p:cNvPr>
          <p:cNvCxnSpPr/>
          <p:nvPr/>
        </p:nvCxnSpPr>
        <p:spPr>
          <a:xfrm>
            <a:off x="2711624" y="2132856"/>
            <a:ext cx="7200800" cy="2736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0274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026EBEA5-3AF5-4F57-A4C6-1077B7CDEF37}"/>
              </a:ext>
            </a:extLst>
          </p:cNvPr>
          <p:cNvSpPr txBox="1"/>
          <p:nvPr/>
        </p:nvSpPr>
        <p:spPr>
          <a:xfrm>
            <a:off x="1919536" y="332657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>
                <a:solidFill>
                  <a:srgbClr val="00B050"/>
                </a:solidFill>
              </a:rPr>
              <a:t>HÁZTARTÁSBAN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8B8876FF-2090-4636-AD55-AE211857489F}"/>
              </a:ext>
            </a:extLst>
          </p:cNvPr>
          <p:cNvSpPr/>
          <p:nvPr/>
        </p:nvSpPr>
        <p:spPr>
          <a:xfrm>
            <a:off x="1788493" y="1305347"/>
            <a:ext cx="81369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b="1" dirty="0">
                <a:solidFill>
                  <a:srgbClr val="222222"/>
                </a:solidFill>
                <a:latin typeface="Arial" panose="020B0604020202020204" pitchFamily="34" charset="0"/>
              </a:rPr>
              <a:t>A KONYHASÓ AZ EGYETLEN </a:t>
            </a:r>
            <a:r>
              <a:rPr lang="hu-HU" sz="2400" b="1" dirty="0">
                <a:latin typeface="Arial" panose="020B0604020202020204" pitchFamily="34" charset="0"/>
              </a:rPr>
              <a:t>ÁSVÁNYI </a:t>
            </a:r>
            <a:r>
              <a:rPr lang="hu-HU" sz="2400" b="1" dirty="0">
                <a:solidFill>
                  <a:srgbClr val="222222"/>
                </a:solidFill>
                <a:latin typeface="Arial" panose="020B0604020202020204" pitchFamily="34" charset="0"/>
              </a:rPr>
              <a:t>EREDETŰ ÍZESÍTŐ ANYAG.</a:t>
            </a:r>
          </a:p>
          <a:p>
            <a:pPr algn="ctr"/>
            <a:endParaRPr lang="hu-HU" sz="2400" b="1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</a:rPr>
              <a:t>Ételek ízesítése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</a:rPr>
              <a:t>Ételek tartósítása</a:t>
            </a:r>
          </a:p>
          <a:p>
            <a:pPr algn="ctr"/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</a:rPr>
              <a:t>    </a:t>
            </a:r>
            <a:r>
              <a:rPr lang="hu-HU" sz="2000" b="1" i="1" dirty="0">
                <a:solidFill>
                  <a:srgbClr val="00B050"/>
                </a:solidFill>
                <a:latin typeface="Arial" panose="020B0604020202020204" pitchFamily="34" charset="0"/>
              </a:rPr>
              <a:t>Például hús , hal és zöldségfélék tartósítására is</a:t>
            </a:r>
          </a:p>
          <a:p>
            <a:pPr algn="ctr"/>
            <a:r>
              <a:rPr lang="hu-HU" sz="2000" b="1" i="1" dirty="0">
                <a:solidFill>
                  <a:srgbClr val="00B050"/>
                </a:solidFill>
                <a:latin typeface="Arial" panose="020B0604020202020204" pitchFamily="34" charset="0"/>
              </a:rPr>
              <a:t>    használják, mert  a szövetekből vizet von el, és ezáltal  meggátolja a káros baktériumok </a:t>
            </a:r>
          </a:p>
          <a:p>
            <a:pPr algn="ctr"/>
            <a:r>
              <a:rPr lang="hu-HU" sz="2000" b="1" i="1" dirty="0">
                <a:solidFill>
                  <a:srgbClr val="00B050"/>
                </a:solidFill>
                <a:latin typeface="Arial" panose="020B0604020202020204" pitchFamily="34" charset="0"/>
              </a:rPr>
              <a:t>szaporodását, amelyek a romlási folyamatokat beindítanák.</a:t>
            </a:r>
          </a:p>
        </p:txBody>
      </p:sp>
      <p:pic>
        <p:nvPicPr>
          <p:cNvPr id="6150" name="Picture 6" descr="Salt Causes Gastrointestinal Bloating - Thailand Medical News">
            <a:extLst>
              <a:ext uri="{FF2B5EF4-FFF2-40B4-BE49-F238E27FC236}">
                <a16:creationId xmlns:a16="http://schemas.microsoft.com/office/drawing/2014/main" id="{79E69095-B140-413C-B6CD-8F27F02D5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714" y="1863179"/>
            <a:ext cx="2185399" cy="131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Kápia paprika sóval, télire | Befőttek, Tartósítás">
            <a:extLst>
              <a:ext uri="{FF2B5EF4-FFF2-40B4-BE49-F238E27FC236}">
                <a16:creationId xmlns:a16="http://schemas.microsoft.com/office/drawing/2014/main" id="{B056B687-9C8B-48D3-88DE-C65F5CE8B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501015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Tengeri só: ebben tartósítsuk a kertben termett fűszernövényeinket ...">
            <a:extLst>
              <a:ext uri="{FF2B5EF4-FFF2-40B4-BE49-F238E27FC236}">
                <a16:creationId xmlns:a16="http://schemas.microsoft.com/office/drawing/2014/main" id="{400D1CDD-AA4B-48F0-A1D8-5857BF2C2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3" y="5020923"/>
            <a:ext cx="2691383" cy="179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A4637EAF-CC34-4BE0-9CC6-CFF85467DD3B}"/>
              </a:ext>
            </a:extLst>
          </p:cNvPr>
          <p:cNvSpPr txBox="1"/>
          <p:nvPr/>
        </p:nvSpPr>
        <p:spPr>
          <a:xfrm>
            <a:off x="8814048" y="464081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Szalonna</a:t>
            </a:r>
          </a:p>
        </p:txBody>
      </p:sp>
      <p:pic>
        <p:nvPicPr>
          <p:cNvPr id="6158" name="Picture 14" descr="Sóval tartósított zöldségkeverék. Delikát helyett ezt próbáld ki ...">
            <a:extLst>
              <a:ext uri="{FF2B5EF4-FFF2-40B4-BE49-F238E27FC236}">
                <a16:creationId xmlns:a16="http://schemas.microsoft.com/office/drawing/2014/main" id="{FCF9DC10-53DF-49C5-AFA5-C1F3AB803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259" y="5010150"/>
            <a:ext cx="3480048" cy="182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ázi hús- és szalonnaérlelés füstölés nélkül: olcsóbb, finomabb ...">
            <a:extLst>
              <a:ext uri="{FF2B5EF4-FFF2-40B4-BE49-F238E27FC236}">
                <a16:creationId xmlns:a16="http://schemas.microsoft.com/office/drawing/2014/main" id="{FAD14976-A825-4992-8BDE-4A5D0B6E6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5010151"/>
            <a:ext cx="257175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92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>
            <a:extLst>
              <a:ext uri="{FF2B5EF4-FFF2-40B4-BE49-F238E27FC236}">
                <a16:creationId xmlns:a16="http://schemas.microsoft.com/office/drawing/2014/main" id="{BF48F5E8-3B4F-4DC7-ABE9-055105A56F79}"/>
              </a:ext>
            </a:extLst>
          </p:cNvPr>
          <p:cNvSpPr txBox="1"/>
          <p:nvPr/>
        </p:nvSpPr>
        <p:spPr>
          <a:xfrm>
            <a:off x="1775520" y="476672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rgbClr val="00B050"/>
                </a:solidFill>
              </a:rPr>
              <a:t>ADALÉKANYAGOK A SÓBAN</a:t>
            </a:r>
          </a:p>
          <a:p>
            <a:endParaRPr lang="hu-HU" sz="2400" b="1" dirty="0">
              <a:solidFill>
                <a:srgbClr val="00B05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/>
              <a:t>Magnézium-karbonátot        </a:t>
            </a:r>
            <a:r>
              <a:rPr lang="hu-HU" sz="2400" i="1" dirty="0"/>
              <a:t>az összetapadás gátlására</a:t>
            </a:r>
          </a:p>
          <a:p>
            <a:endParaRPr lang="hu-HU" sz="2400" dirty="0"/>
          </a:p>
          <a:p>
            <a:endParaRPr lang="hu-HU" sz="2400" b="1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/>
              <a:t>Jódot     </a:t>
            </a:r>
            <a:r>
              <a:rPr lang="hu-HU" sz="2400" i="1" dirty="0"/>
              <a:t>kálium-jodid vagy kálium-jodát  formában  a golyva </a:t>
            </a:r>
          </a:p>
          <a:p>
            <a:r>
              <a:rPr lang="hu-HU" sz="2400" i="1" dirty="0"/>
              <a:t>                    (</a:t>
            </a:r>
            <a:r>
              <a:rPr lang="hu-HU" sz="2400" i="1" dirty="0" err="1"/>
              <a:t>latinul</a:t>
            </a:r>
            <a:r>
              <a:rPr lang="hu-HU" sz="2400" i="1" dirty="0"/>
              <a:t>:  </a:t>
            </a:r>
            <a:r>
              <a:rPr lang="hu-HU" sz="2400" i="1" dirty="0" err="1"/>
              <a:t>struma</a:t>
            </a:r>
            <a:r>
              <a:rPr lang="hu-HU" sz="2400" i="1" dirty="0"/>
              <a:t>)  illetve egyéb jódhiányos</a:t>
            </a:r>
          </a:p>
          <a:p>
            <a:r>
              <a:rPr lang="hu-HU" sz="2400" i="1" dirty="0"/>
              <a:t>                    panaszok  megelőzésére. </a:t>
            </a:r>
          </a:p>
        </p:txBody>
      </p:sp>
      <p:pic>
        <p:nvPicPr>
          <p:cNvPr id="7175" name="Picture 7" descr="A jódhiány megelőzése, a jódpótlás lehetőségei">
            <a:extLst>
              <a:ext uri="{FF2B5EF4-FFF2-40B4-BE49-F238E27FC236}">
                <a16:creationId xmlns:a16="http://schemas.microsoft.com/office/drawing/2014/main" id="{2D951ED5-AFAC-4496-90E0-246889704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9" y="3064544"/>
            <a:ext cx="2448272" cy="360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FŰSZEREK,ÉTELÍZESÍTŐK,LEVESPOROK-KOCKÁK: COMPEX TASSI VÁKUUM ...">
            <a:extLst>
              <a:ext uri="{FF2B5EF4-FFF2-40B4-BE49-F238E27FC236}">
                <a16:creationId xmlns:a16="http://schemas.microsoft.com/office/drawing/2014/main" id="{8B32B2BC-AAFB-45A2-9033-8EF105BDC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770" y="3429001"/>
            <a:ext cx="1816460" cy="329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Mamafőztje Só 1Kg Vákum Jódozott | Frankó Diszkont">
            <a:extLst>
              <a:ext uri="{FF2B5EF4-FFF2-40B4-BE49-F238E27FC236}">
                <a16:creationId xmlns:a16="http://schemas.microsoft.com/office/drawing/2014/main" id="{B358CAD4-B0D1-45B0-AFB4-79DA6C248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19" y="3811012"/>
            <a:ext cx="3046989" cy="304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793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1C659835-F629-49F2-B46E-6C3E286628B0}"/>
              </a:ext>
            </a:extLst>
          </p:cNvPr>
          <p:cNvSpPr txBox="1"/>
          <p:nvPr/>
        </p:nvSpPr>
        <p:spPr>
          <a:xfrm>
            <a:off x="1991544" y="404664"/>
            <a:ext cx="81369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>
                <a:solidFill>
                  <a:srgbClr val="7030A0"/>
                </a:solidFill>
              </a:rPr>
              <a:t>GYÓGYÁSZAT</a:t>
            </a:r>
          </a:p>
          <a:p>
            <a:endParaRPr lang="hu-HU" sz="3200" b="1" dirty="0">
              <a:solidFill>
                <a:srgbClr val="7030A0"/>
              </a:solidFill>
              <a:hlinkClick r:id="rId2" tooltip="Fiziológiás olda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/>
              <a:t>FIZIOLÓGIÁS SÓOLDAT = infúzió </a:t>
            </a:r>
            <a:r>
              <a:rPr lang="hu-HU" sz="2400" dirty="0"/>
              <a:t>= 0,9%-os izotóniás sóoldatként használják / szerepe </a:t>
            </a:r>
            <a:r>
              <a:rPr lang="hu-HU" sz="2400" dirty="0" err="1"/>
              <a:t>lsd</a:t>
            </a:r>
            <a:r>
              <a:rPr lang="hu-HU" sz="2400" dirty="0"/>
              <a:t>. korábban/</a:t>
            </a:r>
            <a:endParaRPr lang="hu-HU" sz="2400" b="1" dirty="0">
              <a:solidFill>
                <a:srgbClr val="7030A0"/>
              </a:solidFill>
            </a:endParaRPr>
          </a:p>
        </p:txBody>
      </p:sp>
      <p:pic>
        <p:nvPicPr>
          <p:cNvPr id="8194" name="Picture 2" descr="INFÚZIÓS THERAPIA Gyakorló ápoló... - Egészség, ápolás, gyógyítás ...">
            <a:extLst>
              <a:ext uri="{FF2B5EF4-FFF2-40B4-BE49-F238E27FC236}">
                <a16:creationId xmlns:a16="http://schemas.microsoft.com/office/drawing/2014/main" id="{358E9DAD-C9F6-44F7-806F-6E39017E5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2408594"/>
            <a:ext cx="3384376" cy="404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7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D80B8D58-9C8C-4FB7-9FCF-CCAF2EC35FBF}"/>
              </a:ext>
            </a:extLst>
          </p:cNvPr>
          <p:cNvSpPr/>
          <p:nvPr/>
        </p:nvSpPr>
        <p:spPr>
          <a:xfrm>
            <a:off x="3143672" y="3105835"/>
            <a:ext cx="5238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>
                <a:hlinkClick r:id="rId2"/>
              </a:rPr>
              <a:t>https://www.youtube.com/watch?v=2N4BvZJjk2Q</a:t>
            </a:r>
            <a:endParaRPr lang="hu-HU" dirty="0"/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0FD0E875-B824-4B49-A87A-DD95BF0FB7BB}"/>
              </a:ext>
            </a:extLst>
          </p:cNvPr>
          <p:cNvSpPr/>
          <p:nvPr/>
        </p:nvSpPr>
        <p:spPr>
          <a:xfrm>
            <a:off x="3215680" y="2276872"/>
            <a:ext cx="5166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>
                <a:hlinkClick r:id="rId3"/>
              </a:rPr>
              <a:t>https://www.youtube.com/watch?v=0vVyw2rVA4Q</a:t>
            </a:r>
            <a:endParaRPr lang="hu-HU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E3ED3DB4-D652-4A99-A84A-0D11D89D2E54}"/>
              </a:ext>
            </a:extLst>
          </p:cNvPr>
          <p:cNvSpPr txBox="1"/>
          <p:nvPr/>
        </p:nvSpPr>
        <p:spPr>
          <a:xfrm>
            <a:off x="1775520" y="476673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                </a:t>
            </a:r>
            <a:r>
              <a:rPr lang="hu-HU" sz="2800" dirty="0">
                <a:solidFill>
                  <a:srgbClr val="0070C0"/>
                </a:solidFill>
              </a:rPr>
              <a:t>Pihenésképpen nézzétek meg a következő videókat!</a:t>
            </a:r>
          </a:p>
        </p:txBody>
      </p:sp>
    </p:spTree>
    <p:extLst>
      <p:ext uri="{BB962C8B-B14F-4D97-AF65-F5344CB8AC3E}">
        <p14:creationId xmlns:p14="http://schemas.microsoft.com/office/powerpoint/2010/main" val="440201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1022</Words>
  <Application>Microsoft Office PowerPoint</Application>
  <PresentationFormat>Szélesvásznú</PresentationFormat>
  <Paragraphs>157</Paragraphs>
  <Slides>18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Ubuntu</vt:lpstr>
      <vt:lpstr>Wingdings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Ildikó Lovasi</dc:creator>
  <cp:lastModifiedBy>Szabó Éva</cp:lastModifiedBy>
  <cp:revision>2</cp:revision>
  <dcterms:created xsi:type="dcterms:W3CDTF">2020-04-15T16:29:50Z</dcterms:created>
  <dcterms:modified xsi:type="dcterms:W3CDTF">2020-04-27T06:21:45Z</dcterms:modified>
</cp:coreProperties>
</file>