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Az áramerősség mérése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76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99"/>
    </mc:Choice>
    <mc:Fallback>
      <p:transition spd="slow" advTm="14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95943" y="-32922"/>
            <a:ext cx="71513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/>
              <a:t>Az áramerősséget áramerősségmérő </a:t>
            </a:r>
            <a:r>
              <a:rPr lang="hu-HU" sz="2400" dirty="0" smtClean="0"/>
              <a:t>műszerrel</a:t>
            </a:r>
          </a:p>
          <a:p>
            <a:r>
              <a:rPr lang="hu-HU" sz="2400" dirty="0" smtClean="0"/>
              <a:t> </a:t>
            </a:r>
            <a:r>
              <a:rPr lang="hu-HU" sz="2400" dirty="0" smtClean="0"/>
              <a:t>(</a:t>
            </a:r>
            <a:r>
              <a:rPr lang="hu-HU" sz="2400" dirty="0" smtClean="0">
                <a:solidFill>
                  <a:srgbClr val="FF0000"/>
                </a:solidFill>
              </a:rPr>
              <a:t>ampermérővel</a:t>
            </a:r>
            <a:r>
              <a:rPr lang="hu-HU" sz="2400" dirty="0" smtClean="0"/>
              <a:t>) mérjük.</a:t>
            </a:r>
          </a:p>
          <a:p>
            <a:r>
              <a:rPr lang="hu-HU" sz="2400" dirty="0" smtClean="0"/>
              <a:t>Az ampermérő legtöbbször az áram </a:t>
            </a:r>
            <a:endParaRPr lang="hu-HU" sz="2400" dirty="0" smtClean="0"/>
          </a:p>
          <a:p>
            <a:r>
              <a:rPr lang="hu-HU" sz="2400" dirty="0" smtClean="0"/>
              <a:t>mágneses </a:t>
            </a:r>
            <a:r>
              <a:rPr lang="hu-HU" sz="2400" dirty="0" smtClean="0"/>
              <a:t>hatása alapján működik</a:t>
            </a:r>
            <a:endParaRPr lang="hu-HU" sz="2400" dirty="0"/>
          </a:p>
        </p:txBody>
      </p:sp>
      <p:pic>
        <p:nvPicPr>
          <p:cNvPr id="1026" name="Picture 2" descr="Az áramerősség mérése – Györe Mihá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603" y="0"/>
            <a:ext cx="3285495" cy="344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195943" y="1510854"/>
            <a:ext cx="3005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/>
              <a:t>Az </a:t>
            </a:r>
            <a:r>
              <a:rPr lang="hu-HU" sz="2400" dirty="0" smtClean="0"/>
              <a:t>ampermérő</a:t>
            </a:r>
          </a:p>
          <a:p>
            <a:r>
              <a:rPr lang="hu-HU" sz="2400" dirty="0" smtClean="0"/>
              <a:t> </a:t>
            </a:r>
            <a:r>
              <a:rPr lang="hu-HU" sz="2400" dirty="0" smtClean="0">
                <a:solidFill>
                  <a:srgbClr val="00B050"/>
                </a:solidFill>
              </a:rPr>
              <a:t>áramköri jelölése</a:t>
            </a:r>
            <a:r>
              <a:rPr lang="hu-HU" sz="2400" dirty="0" smtClean="0"/>
              <a:t>:</a:t>
            </a:r>
            <a:endParaRPr lang="hu-HU" sz="2400" dirty="0"/>
          </a:p>
        </p:txBody>
      </p:sp>
      <p:sp>
        <p:nvSpPr>
          <p:cNvPr id="7" name="Ellipszis 6"/>
          <p:cNvSpPr/>
          <p:nvPr/>
        </p:nvSpPr>
        <p:spPr>
          <a:xfrm>
            <a:off x="4929447" y="1870151"/>
            <a:ext cx="390698" cy="3693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/>
              <a:t>a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4955519" y="186993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</a:t>
            </a:r>
            <a:endParaRPr lang="hu-HU" dirty="0"/>
          </a:p>
        </p:txBody>
      </p:sp>
      <p:cxnSp>
        <p:nvCxnSpPr>
          <p:cNvPr id="10" name="Egyenes összekötő 9"/>
          <p:cNvCxnSpPr/>
          <p:nvPr/>
        </p:nvCxnSpPr>
        <p:spPr>
          <a:xfrm>
            <a:off x="4499780" y="2054604"/>
            <a:ext cx="429667" cy="2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Egyenes összekötő 15"/>
          <p:cNvCxnSpPr>
            <a:stCxn id="7" idx="6"/>
          </p:cNvCxnSpPr>
          <p:nvPr/>
        </p:nvCxnSpPr>
        <p:spPr>
          <a:xfrm flipV="1">
            <a:off x="5320145" y="2054604"/>
            <a:ext cx="581891" cy="2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Szövegdoboz 18"/>
          <p:cNvSpPr txBox="1"/>
          <p:nvPr/>
        </p:nvSpPr>
        <p:spPr>
          <a:xfrm>
            <a:off x="195943" y="2344597"/>
            <a:ext cx="97610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/>
              <a:t>Az ampermérőt úgy használjuk, hogy az </a:t>
            </a:r>
            <a:r>
              <a:rPr lang="hu-HU" sz="2400" dirty="0" smtClean="0"/>
              <a:t>áramkört</a:t>
            </a:r>
          </a:p>
          <a:p>
            <a:r>
              <a:rPr lang="hu-HU" sz="2400" dirty="0" smtClean="0"/>
              <a:t> </a:t>
            </a:r>
            <a:r>
              <a:rPr lang="hu-HU" sz="2400" dirty="0" smtClean="0"/>
              <a:t>megszakítjuk egy helyen, </a:t>
            </a:r>
            <a:r>
              <a:rPr lang="hu-HU" sz="2400" dirty="0" smtClean="0"/>
              <a:t>s </a:t>
            </a:r>
            <a:r>
              <a:rPr lang="hu-HU" sz="2400" dirty="0" smtClean="0"/>
              <a:t>oda beiktatjuk a műszert. </a:t>
            </a:r>
            <a:endParaRPr lang="hu-HU" sz="2400" dirty="0" smtClean="0"/>
          </a:p>
          <a:p>
            <a:r>
              <a:rPr lang="hu-HU" sz="2400" dirty="0" smtClean="0"/>
              <a:t>Az </a:t>
            </a:r>
            <a:r>
              <a:rPr lang="hu-HU" sz="2400" dirty="0" smtClean="0"/>
              <a:t>áramerősségmérőt </a:t>
            </a:r>
            <a:r>
              <a:rPr lang="hu-HU" sz="2400" dirty="0" smtClean="0"/>
              <a:t>tehát </a:t>
            </a:r>
            <a:r>
              <a:rPr lang="hu-HU" sz="2400" b="1" dirty="0" smtClean="0">
                <a:solidFill>
                  <a:srgbClr val="FF0000"/>
                </a:solidFill>
              </a:rPr>
              <a:t>soros </a:t>
            </a:r>
            <a:r>
              <a:rPr lang="hu-HU" sz="2400" b="1" dirty="0" smtClean="0">
                <a:solidFill>
                  <a:srgbClr val="FF0000"/>
                </a:solidFill>
              </a:rPr>
              <a:t>kapcsolással</a:t>
            </a:r>
          </a:p>
          <a:p>
            <a:r>
              <a:rPr lang="hu-HU" sz="2400" b="1" dirty="0" smtClean="0">
                <a:solidFill>
                  <a:srgbClr val="FF0000"/>
                </a:solidFill>
              </a:rPr>
              <a:t> </a:t>
            </a:r>
            <a:r>
              <a:rPr lang="hu-HU" sz="2400" dirty="0" smtClean="0"/>
              <a:t>csatlakoztatjuk </a:t>
            </a:r>
            <a:r>
              <a:rPr lang="hu-HU" sz="2400" dirty="0" smtClean="0"/>
              <a:t>az áramkörbe</a:t>
            </a:r>
            <a:r>
              <a:rPr lang="hu-HU" sz="2400" dirty="0" smtClean="0"/>
              <a:t>.</a:t>
            </a:r>
          </a:p>
          <a:p>
            <a:r>
              <a:rPr lang="hu-HU" sz="2400" dirty="0" smtClean="0"/>
              <a:t> </a:t>
            </a:r>
            <a:r>
              <a:rPr lang="hu-HU" sz="2400" dirty="0" smtClean="0"/>
              <a:t>Így a műszeren is ugyanannyi töltés halad át, mint a fogyasztón.</a:t>
            </a:r>
            <a:endParaRPr lang="hu-HU" sz="2400" b="1" dirty="0"/>
          </a:p>
        </p:txBody>
      </p:sp>
      <p:pic>
        <p:nvPicPr>
          <p:cNvPr id="20" name="Kép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073" y="4581814"/>
            <a:ext cx="2381250" cy="1304925"/>
          </a:xfrm>
          <a:prstGeom prst="rect">
            <a:avLst/>
          </a:prstGeom>
        </p:spPr>
      </p:pic>
      <p:sp>
        <p:nvSpPr>
          <p:cNvPr id="22" name="Szövegdoboz 21"/>
          <p:cNvSpPr txBox="1"/>
          <p:nvPr/>
        </p:nvSpPr>
        <p:spPr>
          <a:xfrm>
            <a:off x="2893049" y="4388703"/>
            <a:ext cx="83968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/>
              <a:t>Minél nagyobb a műszeren átfolyó áramerősség, </a:t>
            </a:r>
            <a:endParaRPr lang="hu-HU" sz="2400" dirty="0" smtClean="0"/>
          </a:p>
          <a:p>
            <a:r>
              <a:rPr lang="hu-HU" sz="2400" dirty="0" smtClean="0"/>
              <a:t>annál </a:t>
            </a:r>
            <a:r>
              <a:rPr lang="hu-HU" sz="2400" dirty="0" smtClean="0"/>
              <a:t>jobban kitér a mutató.</a:t>
            </a:r>
          </a:p>
          <a:p>
            <a:r>
              <a:rPr lang="hu-HU" sz="2400" dirty="0" smtClean="0"/>
              <a:t>A mutató mögötti skáláról leolvasható az </a:t>
            </a:r>
            <a:r>
              <a:rPr lang="hu-HU" sz="2400" dirty="0" smtClean="0"/>
              <a:t>áramerősség </a:t>
            </a:r>
          </a:p>
          <a:p>
            <a:r>
              <a:rPr lang="hu-HU" sz="2400" dirty="0" smtClean="0"/>
              <a:t>nagysága</a:t>
            </a:r>
            <a:endParaRPr lang="hu-HU" sz="2400" dirty="0"/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33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851"/>
    </mc:Choice>
    <mc:Fallback>
      <p:transition spd="slow" advTm="74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474366" y="548253"/>
            <a:ext cx="697819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u-HU" dirty="0" smtClean="0"/>
          </a:p>
          <a:p>
            <a:pPr marL="342900" indent="-342900">
              <a:buAutoNum type="arabicPeriod"/>
            </a:pPr>
            <a:r>
              <a:rPr lang="hu-HU" sz="2400" b="1" dirty="0" smtClean="0">
                <a:solidFill>
                  <a:schemeClr val="accent2">
                    <a:lumMod val="75000"/>
                  </a:schemeClr>
                </a:solidFill>
              </a:rPr>
              <a:t>Hogyan csatlakoztassuk a műszert?</a:t>
            </a:r>
          </a:p>
          <a:p>
            <a:r>
              <a:rPr lang="hu-HU" sz="2400" dirty="0" smtClean="0"/>
              <a:t>Az </a:t>
            </a:r>
            <a:r>
              <a:rPr lang="hu-HU" sz="2400" dirty="0" smtClean="0"/>
              <a:t>áramforrás pozitív pólusa felöli csatlakozót </a:t>
            </a:r>
          </a:p>
          <a:p>
            <a:r>
              <a:rPr lang="hu-HU" sz="2400" dirty="0" smtClean="0"/>
              <a:t>a műszer + jellel megjelölt dugójába dugjuk. </a:t>
            </a:r>
            <a:endParaRPr lang="hu-HU" sz="2400" dirty="0"/>
          </a:p>
          <a:p>
            <a:r>
              <a:rPr lang="hu-HU" sz="2400" dirty="0" smtClean="0"/>
              <a:t>A negatív pólus felöl kijövő vezetéket a </a:t>
            </a:r>
          </a:p>
          <a:p>
            <a:r>
              <a:rPr lang="hu-HU" sz="2400" dirty="0" smtClean="0"/>
              <a:t>műszer </a:t>
            </a:r>
            <a:r>
              <a:rPr lang="hu-HU" sz="2400" dirty="0" smtClean="0"/>
              <a:t>megfelelő </a:t>
            </a:r>
            <a:r>
              <a:rPr lang="hu-HU" sz="2400" dirty="0" smtClean="0"/>
              <a:t>méréshatárához</a:t>
            </a:r>
          </a:p>
          <a:p>
            <a:r>
              <a:rPr lang="hu-HU" sz="2400" dirty="0" smtClean="0"/>
              <a:t> </a:t>
            </a:r>
            <a:r>
              <a:rPr lang="hu-HU" sz="2400" dirty="0" smtClean="0"/>
              <a:t>csatlakoztatjuk.</a:t>
            </a:r>
            <a:endParaRPr lang="hu-HU" sz="24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7413" y="267962"/>
            <a:ext cx="2623667" cy="4039986"/>
          </a:xfrm>
          <a:prstGeom prst="rect">
            <a:avLst/>
          </a:prstGeom>
        </p:spPr>
      </p:pic>
      <p:sp>
        <p:nvSpPr>
          <p:cNvPr id="6" name="Jobbra nyíl 5"/>
          <p:cNvSpPr/>
          <p:nvPr/>
        </p:nvSpPr>
        <p:spPr>
          <a:xfrm rot="20118826">
            <a:off x="7842955" y="276692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Ellipszis 7"/>
          <p:cNvSpPr/>
          <p:nvPr/>
        </p:nvSpPr>
        <p:spPr>
          <a:xfrm>
            <a:off x="8909247" y="2353211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Balra nyíl 6"/>
          <p:cNvSpPr/>
          <p:nvPr/>
        </p:nvSpPr>
        <p:spPr>
          <a:xfrm rot="830627">
            <a:off x="9648750" y="276693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6578600" y="2810411"/>
            <a:ext cx="1404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+ jelű kivezetés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10563027" y="2944445"/>
            <a:ext cx="1492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Megfelelő</a:t>
            </a:r>
          </a:p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 méréshatár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170760" y="3159558"/>
            <a:ext cx="1202124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smtClean="0"/>
              <a:t>A képen látható iskolai műszeren 4 féle </a:t>
            </a:r>
            <a:endParaRPr lang="hu-HU" sz="2400" dirty="0" smtClean="0"/>
          </a:p>
          <a:p>
            <a:r>
              <a:rPr lang="hu-HU" sz="2400" dirty="0" smtClean="0"/>
              <a:t>méréshatár van. </a:t>
            </a:r>
            <a:r>
              <a:rPr lang="hu-HU" sz="2400" b="1" dirty="0" smtClean="0">
                <a:solidFill>
                  <a:schemeClr val="accent2">
                    <a:lumMod val="75000"/>
                  </a:schemeClr>
                </a:solidFill>
              </a:rPr>
              <a:t>Méréshatár</a:t>
            </a:r>
            <a:r>
              <a:rPr lang="hu-HU" sz="2400" dirty="0" smtClean="0"/>
              <a:t>: a műszeren a legnagyobb</a:t>
            </a:r>
          </a:p>
          <a:p>
            <a:r>
              <a:rPr lang="hu-HU" sz="2400" dirty="0" smtClean="0"/>
              <a:t> kitéréshez tartozó áramerősség.</a:t>
            </a:r>
          </a:p>
          <a:p>
            <a:r>
              <a:rPr lang="hu-HU" sz="2400" dirty="0" smtClean="0"/>
              <a:t>Ezen a műszeren a </a:t>
            </a:r>
            <a:r>
              <a:rPr lang="hu-HU" sz="2400" b="1" dirty="0" smtClean="0">
                <a:solidFill>
                  <a:schemeClr val="accent2">
                    <a:lumMod val="75000"/>
                  </a:schemeClr>
                </a:solidFill>
              </a:rPr>
              <a:t>méréshatárok</a:t>
            </a:r>
            <a:r>
              <a:rPr lang="hu-HU" sz="2400" dirty="0" smtClean="0"/>
              <a:t> a következők: </a:t>
            </a:r>
            <a:r>
              <a:rPr lang="hu-HU" sz="2400" dirty="0" smtClean="0"/>
              <a:t>5mA; </a:t>
            </a:r>
            <a:r>
              <a:rPr lang="hu-HU" sz="2400" dirty="0" smtClean="0"/>
              <a:t>50 </a:t>
            </a:r>
            <a:r>
              <a:rPr lang="hu-HU" sz="2400" dirty="0" smtClean="0"/>
              <a:t>mA; 0,5 A; </a:t>
            </a:r>
            <a:r>
              <a:rPr lang="hu-HU" sz="2400" dirty="0" smtClean="0"/>
              <a:t>5 A (Amper)</a:t>
            </a:r>
          </a:p>
          <a:p>
            <a:r>
              <a:rPr lang="hu-HU" sz="2400" dirty="0" smtClean="0"/>
              <a:t>Ez azt jelenti pl. hogy most a képen a 0,5 A méréshatárhoz van </a:t>
            </a:r>
            <a:r>
              <a:rPr lang="hu-HU" sz="2400" dirty="0" smtClean="0"/>
              <a:t>csatlakoztatva,</a:t>
            </a:r>
          </a:p>
          <a:p>
            <a:r>
              <a:rPr lang="hu-HU" sz="2400" dirty="0" smtClean="0"/>
              <a:t>akkor, </a:t>
            </a:r>
            <a:r>
              <a:rPr lang="hu-HU" sz="2400" dirty="0" smtClean="0"/>
              <a:t>ha a mutató teljesen kitér, vagyis az 5-re mutat, akkor a mért érték 0,5 A</a:t>
            </a:r>
            <a:r>
              <a:rPr lang="hu-HU" sz="2400" dirty="0" smtClean="0"/>
              <a:t>.</a:t>
            </a:r>
          </a:p>
          <a:p>
            <a:r>
              <a:rPr lang="hu-HU" sz="2400" dirty="0" smtClean="0"/>
              <a:t> </a:t>
            </a:r>
            <a:r>
              <a:rPr lang="hu-HU" sz="2400" dirty="0" smtClean="0"/>
              <a:t>Ha most a mutató a kettő után van</a:t>
            </a:r>
          </a:p>
          <a:p>
            <a:r>
              <a:rPr lang="hu-HU" sz="2400" dirty="0" smtClean="0"/>
              <a:t> két kis beosztással, akkor a mért áramerősség 0,22A.</a:t>
            </a:r>
          </a:p>
        </p:txBody>
      </p:sp>
      <p:sp>
        <p:nvSpPr>
          <p:cNvPr id="12" name="Felfelé nyíl 11"/>
          <p:cNvSpPr/>
          <p:nvPr/>
        </p:nvSpPr>
        <p:spPr>
          <a:xfrm rot="9062451">
            <a:off x="7748477" y="699019"/>
            <a:ext cx="267562" cy="933943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14" name="Egyenes összekötő nyíllal 13"/>
          <p:cNvCxnSpPr/>
          <p:nvPr/>
        </p:nvCxnSpPr>
        <p:spPr>
          <a:xfrm>
            <a:off x="8332159" y="449615"/>
            <a:ext cx="254888" cy="94540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Szövegdoboz 17"/>
          <p:cNvSpPr txBox="1"/>
          <p:nvPr/>
        </p:nvSpPr>
        <p:spPr>
          <a:xfrm>
            <a:off x="7952243" y="80283"/>
            <a:ext cx="838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0,22 A</a:t>
            </a:r>
            <a:endParaRPr lang="hu-HU" dirty="0"/>
          </a:p>
        </p:txBody>
      </p:sp>
      <p:sp>
        <p:nvSpPr>
          <p:cNvPr id="22" name="Cím 21"/>
          <p:cNvSpPr>
            <a:spLocks noGrp="1"/>
          </p:cNvSpPr>
          <p:nvPr>
            <p:ph type="title" idx="4294967295"/>
          </p:nvPr>
        </p:nvSpPr>
        <p:spPr>
          <a:xfrm>
            <a:off x="618292" y="-111567"/>
            <a:ext cx="9602788" cy="1049337"/>
          </a:xfrm>
        </p:spPr>
        <p:txBody>
          <a:bodyPr/>
          <a:lstStyle/>
          <a:p>
            <a:r>
              <a:rPr lang="hu-HU" b="1" dirty="0">
                <a:solidFill>
                  <a:schemeClr val="accent1">
                    <a:lumMod val="75000"/>
                  </a:schemeClr>
                </a:solidFill>
              </a:rPr>
              <a:t>Mire kell figyelnünk az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áramerősség </a:t>
            </a:r>
            <a:r>
              <a:rPr lang="hu-HU" b="1" dirty="0">
                <a:solidFill>
                  <a:schemeClr val="accent1">
                    <a:lumMod val="75000"/>
                  </a:schemeClr>
                </a:solidFill>
              </a:rPr>
              <a:t>mérésekor?</a:t>
            </a:r>
          </a:p>
        </p:txBody>
      </p:sp>
      <p:pic>
        <p:nvPicPr>
          <p:cNvPr id="13" name="Hang 1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338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882"/>
    </mc:Choice>
    <mc:Fallback>
      <p:transition spd="slow" advTm="91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>
                <a:solidFill>
                  <a:schemeClr val="accent1">
                    <a:lumMod val="75000"/>
                  </a:schemeClr>
                </a:solidFill>
              </a:rPr>
              <a:t>Mire kell figyelnünk az </a:t>
            </a:r>
            <a:br>
              <a:rPr lang="hu-H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hu-HU" b="1" dirty="0">
                <a:solidFill>
                  <a:schemeClr val="accent1">
                    <a:lumMod val="75000"/>
                  </a:schemeClr>
                </a:solidFill>
              </a:rPr>
              <a:t>áramerősség mérésekor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? (folytatás)</a:t>
            </a:r>
            <a:endParaRPr lang="hu-H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2. Mindig nagyobb méréshatárra kell kapcsolni, mint a várható érték</a:t>
            </a:r>
          </a:p>
          <a:p>
            <a:r>
              <a:rPr lang="hu-HU" dirty="0" smtClean="0"/>
              <a:t>3. Ampermérőt  nem szabad fogyasztó nélkül az áramkörbe kapcsolni.</a:t>
            </a:r>
          </a:p>
          <a:p>
            <a:r>
              <a:rPr lang="hu-HU" dirty="0" smtClean="0"/>
              <a:t>4. Mindig soros </a:t>
            </a:r>
            <a:r>
              <a:rPr lang="hu-HU" dirty="0" smtClean="0"/>
              <a:t>kapcsolással </a:t>
            </a:r>
            <a:r>
              <a:rPr lang="hu-HU" dirty="0" smtClean="0"/>
              <a:t>kell csatlakoztatni az áramkörbe</a:t>
            </a:r>
            <a:r>
              <a:rPr lang="hu-HU" dirty="0" smtClean="0"/>
              <a:t>.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rgbClr val="FF0000"/>
                </a:solidFill>
              </a:rPr>
              <a:t>Jó tudni!</a:t>
            </a:r>
          </a:p>
          <a:p>
            <a:pPr marL="0" indent="0">
              <a:buNone/>
            </a:pPr>
            <a:r>
              <a:rPr lang="hu-HU" dirty="0" smtClean="0"/>
              <a:t>Életveszélyes, ha az ember szervezetén 25-30 mA-nél nagyobb erősségű áram halad át. Ezért mindig vigyázni kell az elektromos berendezések használatánál.</a:t>
            </a:r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4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14"/>
    </mc:Choice>
    <mc:Fallback>
      <p:transition spd="slow" advTm="42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5"/>
          <a:srcRect l="6151" t="27515" r="8030" b="8121"/>
          <a:stretch/>
        </p:blipFill>
        <p:spPr>
          <a:xfrm>
            <a:off x="1262347" y="1214844"/>
            <a:ext cx="7847215" cy="4414059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58402" y="292618"/>
            <a:ext cx="9512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800" b="1" dirty="0" smtClean="0">
                <a:solidFill>
                  <a:schemeClr val="accent2">
                    <a:lumMod val="75000"/>
                  </a:schemeClr>
                </a:solidFill>
              </a:rPr>
              <a:t>Mennyit mutat a műszer különböző méréshatároknál?</a:t>
            </a:r>
            <a:endParaRPr lang="hu-H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3063703" y="4918760"/>
            <a:ext cx="855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22,5 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zövegdoboz 4"/>
          <p:cNvSpPr txBox="1"/>
          <p:nvPr/>
        </p:nvSpPr>
        <p:spPr>
          <a:xfrm flipH="1">
            <a:off x="3994349" y="4918760"/>
            <a:ext cx="820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4,5 </a:t>
            </a:r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4954781" y="4860565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0,45 mA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6024305" y="486056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18 mA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7059636" y="486056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45 mA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8068524" y="486056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90 mA</a:t>
            </a:r>
            <a:endParaRPr lang="hu-H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2" name="Hang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743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667"/>
    </mc:Choice>
    <mc:Fallback>
      <p:transition spd="slow" advTm="91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901337" y="822960"/>
            <a:ext cx="543770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rgbClr val="00B050"/>
                </a:solidFill>
              </a:rPr>
              <a:t>Házi feladat</a:t>
            </a:r>
          </a:p>
          <a:p>
            <a:endParaRPr lang="hu-HU" sz="4000" b="1" dirty="0">
              <a:solidFill>
                <a:srgbClr val="00B050"/>
              </a:solidFill>
            </a:endParaRPr>
          </a:p>
          <a:p>
            <a:r>
              <a:rPr lang="hu-HU" sz="2800" b="1" dirty="0" smtClean="0">
                <a:solidFill>
                  <a:srgbClr val="00B050"/>
                </a:solidFill>
              </a:rPr>
              <a:t>Tanulni: 21-22. oldal</a:t>
            </a:r>
          </a:p>
          <a:p>
            <a:r>
              <a:rPr lang="hu-HU" sz="2800" b="1" dirty="0" smtClean="0">
                <a:solidFill>
                  <a:srgbClr val="00B050"/>
                </a:solidFill>
              </a:rPr>
              <a:t>Írásbeli: Mf.11.o 1.2.3.5 feladat</a:t>
            </a:r>
          </a:p>
          <a:p>
            <a:endParaRPr lang="hu-HU" sz="2800" b="1" dirty="0">
              <a:solidFill>
                <a:srgbClr val="00B050"/>
              </a:solidFill>
            </a:endParaRPr>
          </a:p>
          <a:p>
            <a:r>
              <a:rPr lang="hu-HU" sz="2800" b="1" dirty="0" smtClean="0">
                <a:solidFill>
                  <a:srgbClr val="00B050"/>
                </a:solidFill>
              </a:rPr>
              <a:t>Jó munkát kívánok!</a:t>
            </a:r>
          </a:p>
          <a:p>
            <a:r>
              <a:rPr lang="hu-HU" sz="2800" b="1" dirty="0" smtClean="0">
                <a:solidFill>
                  <a:srgbClr val="00B050"/>
                </a:solidFill>
              </a:rPr>
              <a:t>Gabi néni</a:t>
            </a:r>
            <a:endParaRPr lang="hu-HU" sz="2800" b="1" dirty="0">
              <a:solidFill>
                <a:srgbClr val="FF0000"/>
              </a:solidFill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895464"/>
            <a:ext cx="2758168" cy="2780776"/>
          </a:xfrm>
          <a:prstGeom prst="rect">
            <a:avLst/>
          </a:prstGeom>
        </p:spPr>
      </p:pic>
      <p:pic>
        <p:nvPicPr>
          <p:cNvPr id="8" name="Hang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7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02"/>
    </mc:Choice>
    <mc:Fallback>
      <p:transition spd="slow" advTm="15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1|13|14.2|15.1|6|6.2"/>
</p:tagLst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TM10001114[[fn=Galéria]]</Template>
  <TotalTime>190</TotalTime>
  <Words>336</Words>
  <Application>Microsoft Office PowerPoint</Application>
  <PresentationFormat>Szélesvásznú</PresentationFormat>
  <Paragraphs>58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Gallery</vt:lpstr>
      <vt:lpstr>Az áramerősség mérése</vt:lpstr>
      <vt:lpstr>PowerPoint-bemutató</vt:lpstr>
      <vt:lpstr>Mire kell figyelnünk az  áramerősség mérésekor?</vt:lpstr>
      <vt:lpstr>Mire kell figyelnünk az  áramerősség mérésekor? (folytatás)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áramerősség mérése</dc:title>
  <dc:creator>gabriella bense</dc:creator>
  <cp:lastModifiedBy>Villanyi Gabriella</cp:lastModifiedBy>
  <cp:revision>19</cp:revision>
  <dcterms:created xsi:type="dcterms:W3CDTF">2020-05-04T06:36:47Z</dcterms:created>
  <dcterms:modified xsi:type="dcterms:W3CDTF">2020-05-04T16:44:34Z</dcterms:modified>
</cp:coreProperties>
</file>