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4" r:id="rId9"/>
    <p:sldId id="267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3284890-85D2-4D7B-8EF5-15A9C1DB8F42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80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593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822A4-8DA6-4447-9B1F-C5DB58435268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150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71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9854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3607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494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2003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377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97412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27081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994217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7580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38724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307768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54172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026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664C608-40B1-4030-A28D-5B74BC98ADCE}" type="datetimeFigureOut">
              <a:rPr lang="en-US" smtClean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97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JSuBY1cyBR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14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7.pn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Az elektromos áram hatásai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hu-HU" sz="4400" dirty="0" smtClean="0"/>
              <a:t>Az elektromos töltés; </a:t>
            </a:r>
          </a:p>
          <a:p>
            <a:r>
              <a:rPr lang="hu-HU" sz="4400" dirty="0" smtClean="0"/>
              <a:t>Az áramerősség</a:t>
            </a:r>
            <a:endParaRPr lang="hu-HU" sz="4400" dirty="0"/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20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57"/>
    </mc:Choice>
    <mc:Fallback xmlns="">
      <p:transition spd="slow" advTm="20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 idx="4294967295"/>
          </p:nvPr>
        </p:nvSpPr>
        <p:spPr>
          <a:xfrm>
            <a:off x="1031966" y="457200"/>
            <a:ext cx="8569234" cy="1240971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 smtClean="0">
                <a:solidFill>
                  <a:schemeClr val="accent5">
                    <a:lumMod val="75000"/>
                  </a:schemeClr>
                </a:solidFill>
              </a:rPr>
              <a:t>Az elektromos áram hatásai</a:t>
            </a:r>
            <a:br>
              <a:rPr lang="hu-HU" b="1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hu-H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980899" y="1698171"/>
            <a:ext cx="2044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b="1" dirty="0" smtClean="0">
                <a:solidFill>
                  <a:schemeClr val="accent4">
                    <a:lumMod val="50000"/>
                  </a:schemeClr>
                </a:solidFill>
              </a:rPr>
              <a:t>1. Hőhatás</a:t>
            </a:r>
            <a:endParaRPr lang="hu-HU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5411" y="2772999"/>
            <a:ext cx="2857500" cy="1285875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4520293" y="2727461"/>
            <a:ext cx="687051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 smtClean="0"/>
              <a:t>Zsebtelepből, zsebizzóból, kapcsolóból, és vezetékekből összeállíthatunk egy áramkört.</a:t>
            </a:r>
          </a:p>
          <a:p>
            <a:r>
              <a:rPr lang="hu-HU" sz="2800" dirty="0" smtClean="0"/>
              <a:t> Ha zárjuk a kapcsolót, akkor az izzón áram halad át. </a:t>
            </a:r>
          </a:p>
          <a:p>
            <a:r>
              <a:rPr lang="hu-HU" sz="2800" dirty="0" smtClean="0"/>
              <a:t>Ilyenkor az izzószál felmelegszik, izzik, az izzó világít.</a:t>
            </a:r>
          </a:p>
          <a:p>
            <a:r>
              <a:rPr lang="hu-HU" sz="2800" dirty="0" smtClean="0"/>
              <a:t>Ezzel bizonyítható, hogy az </a:t>
            </a:r>
            <a:r>
              <a:rPr lang="hu-HU" sz="2800" b="1" u="sng" dirty="0" smtClean="0">
                <a:solidFill>
                  <a:schemeClr val="accent1">
                    <a:lumMod val="50000"/>
                  </a:schemeClr>
                </a:solidFill>
              </a:rPr>
              <a:t>áramnak hőhatása </a:t>
            </a:r>
            <a:r>
              <a:rPr lang="hu-HU" sz="2800" dirty="0" smtClean="0"/>
              <a:t>van</a:t>
            </a:r>
            <a:endParaRPr lang="hu-HU" sz="2800" dirty="0"/>
          </a:p>
        </p:txBody>
      </p:sp>
      <p:sp>
        <p:nvSpPr>
          <p:cNvPr id="10" name="Szövegdoboz 9"/>
          <p:cNvSpPr txBox="1"/>
          <p:nvPr/>
        </p:nvSpPr>
        <p:spPr>
          <a:xfrm>
            <a:off x="2116182" y="3735708"/>
            <a:ext cx="313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 smtClean="0"/>
              <a:t>+</a:t>
            </a:r>
            <a:endParaRPr lang="hu-HU" sz="2800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3025048" y="3574125"/>
            <a:ext cx="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_</a:t>
            </a:r>
          </a:p>
        </p:txBody>
      </p:sp>
      <p:cxnSp>
        <p:nvCxnSpPr>
          <p:cNvPr id="13" name="Görbe összekötő 12"/>
          <p:cNvCxnSpPr/>
          <p:nvPr/>
        </p:nvCxnSpPr>
        <p:spPr>
          <a:xfrm>
            <a:off x="3264170" y="2437456"/>
            <a:ext cx="262585" cy="387512"/>
          </a:xfrm>
          <a:prstGeom prst="curved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Szövegdoboz 14"/>
          <p:cNvSpPr txBox="1"/>
          <p:nvPr/>
        </p:nvSpPr>
        <p:spPr>
          <a:xfrm>
            <a:off x="3448393" y="2420562"/>
            <a:ext cx="1644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Kapcsoló zárása</a:t>
            </a:r>
            <a:endParaRPr lang="hu-HU" dirty="0"/>
          </a:p>
        </p:txBody>
      </p:sp>
      <p:pic>
        <p:nvPicPr>
          <p:cNvPr id="16" name="Hang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91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52"/>
    </mc:Choice>
    <mc:Fallback xmlns="">
      <p:transition spd="slow" advTm="32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395244" y="568868"/>
            <a:ext cx="6192914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>
                <a:solidFill>
                  <a:schemeClr val="accent5">
                    <a:lumMod val="75000"/>
                  </a:schemeClr>
                </a:solidFill>
              </a:rPr>
              <a:t>Az elektromos áram hatásai</a:t>
            </a:r>
            <a:r>
              <a:rPr lang="hu-HU" b="1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hu-HU" b="1" dirty="0">
                <a:solidFill>
                  <a:schemeClr val="accent5">
                    <a:lumMod val="75000"/>
                  </a:schemeClr>
                </a:solidFill>
              </a:rPr>
            </a:br>
            <a:endParaRPr lang="hu-HU" dirty="0"/>
          </a:p>
        </p:txBody>
      </p:sp>
      <p:sp>
        <p:nvSpPr>
          <p:cNvPr id="3" name="Szövegdoboz 2"/>
          <p:cNvSpPr txBox="1"/>
          <p:nvPr/>
        </p:nvSpPr>
        <p:spPr>
          <a:xfrm>
            <a:off x="836022" y="1646086"/>
            <a:ext cx="3360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b="1" dirty="0" smtClean="0">
                <a:solidFill>
                  <a:schemeClr val="accent5">
                    <a:lumMod val="50000"/>
                  </a:schemeClr>
                </a:solidFill>
              </a:rPr>
              <a:t>2. Mágneses hatás</a:t>
            </a:r>
            <a:endParaRPr lang="hu-H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995293" y="2230861"/>
            <a:ext cx="55395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dirty="0"/>
              <a:t>https://www.youtube.com/watch?v=BsM_YdLIxwM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094" y="2786788"/>
            <a:ext cx="3568070" cy="2148250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4491701" y="2815636"/>
            <a:ext cx="708828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600" dirty="0" smtClean="0"/>
              <a:t>Az iránytű a vezetéken átfolyó áram </a:t>
            </a:r>
          </a:p>
          <a:p>
            <a:r>
              <a:rPr lang="hu-HU" sz="3600" dirty="0" smtClean="0"/>
              <a:t>hatásara kitér az eredeti  É-D</a:t>
            </a:r>
          </a:p>
          <a:p>
            <a:r>
              <a:rPr lang="hu-HU" sz="3600" dirty="0" smtClean="0"/>
              <a:t>Irányból. </a:t>
            </a:r>
          </a:p>
          <a:p>
            <a:r>
              <a:rPr lang="hu-HU" sz="3600" dirty="0" smtClean="0"/>
              <a:t>Ezzel bizonyíthatjuk, hogy az áramnak</a:t>
            </a:r>
          </a:p>
          <a:p>
            <a:r>
              <a:rPr lang="hu-HU" sz="3600" dirty="0" smtClean="0"/>
              <a:t> </a:t>
            </a:r>
            <a:r>
              <a:rPr lang="hu-HU" sz="3600" b="1" dirty="0" smtClean="0">
                <a:solidFill>
                  <a:schemeClr val="accent2">
                    <a:lumMod val="50000"/>
                  </a:schemeClr>
                </a:solidFill>
              </a:rPr>
              <a:t>mágneses hatása </a:t>
            </a:r>
            <a:r>
              <a:rPr lang="hu-HU" sz="3600" dirty="0" smtClean="0"/>
              <a:t>is van.</a:t>
            </a:r>
            <a:endParaRPr lang="hu-HU" sz="3600" dirty="0"/>
          </a:p>
        </p:txBody>
      </p:sp>
      <p:pic>
        <p:nvPicPr>
          <p:cNvPr id="9" name="Hang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92"/>
    </mc:Choice>
    <mc:Fallback xmlns="">
      <p:transition spd="slow" advTm="294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101634" y="865295"/>
            <a:ext cx="712796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4400" b="1" dirty="0">
                <a:solidFill>
                  <a:srgbClr val="D97828">
                    <a:lumMod val="75000"/>
                  </a:srgbClr>
                </a:solidFill>
              </a:rPr>
              <a:t>Az elektromos áram hatásai</a:t>
            </a:r>
            <a:br>
              <a:rPr lang="hu-HU" sz="4400" b="1" dirty="0">
                <a:solidFill>
                  <a:srgbClr val="D97828">
                    <a:lumMod val="75000"/>
                  </a:srgbClr>
                </a:solidFill>
              </a:rPr>
            </a:br>
            <a:endParaRPr lang="hu-HU" sz="44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1008929" y="1691639"/>
            <a:ext cx="30299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600" b="1" dirty="0" smtClean="0">
                <a:solidFill>
                  <a:schemeClr val="accent5">
                    <a:lumMod val="50000"/>
                  </a:schemeClr>
                </a:solidFill>
              </a:rPr>
              <a:t>3. </a:t>
            </a:r>
            <a:r>
              <a:rPr lang="hu-HU" sz="3200" b="1" dirty="0" smtClean="0">
                <a:solidFill>
                  <a:schemeClr val="accent5">
                    <a:lumMod val="50000"/>
                  </a:schemeClr>
                </a:solidFill>
              </a:rPr>
              <a:t>Kémiai</a:t>
            </a:r>
            <a:r>
              <a:rPr lang="hu-HU" sz="3600" b="1" dirty="0" smtClean="0">
                <a:solidFill>
                  <a:schemeClr val="accent5">
                    <a:lumMod val="50000"/>
                  </a:schemeClr>
                </a:solidFill>
              </a:rPr>
              <a:t> hatás</a:t>
            </a:r>
            <a:endParaRPr lang="hu-HU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1101634" y="2521131"/>
            <a:ext cx="8512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hlinkClick r:id="rId4"/>
              </a:rPr>
              <a:t>https://www.youtube.com/watch?v=JSuBY1cyBRw</a:t>
            </a:r>
            <a:endParaRPr lang="hu-HU" sz="2400" b="1" dirty="0"/>
          </a:p>
        </p:txBody>
      </p:sp>
      <p:pic>
        <p:nvPicPr>
          <p:cNvPr id="3074" name="Picture 2" descr="Fizikai és Kémiai kísérletek - Vízbontá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634" y="3099748"/>
            <a:ext cx="2937292" cy="319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/>
          <p:cNvSpPr txBox="1"/>
          <p:nvPr/>
        </p:nvSpPr>
        <p:spPr>
          <a:xfrm>
            <a:off x="4038926" y="3345970"/>
            <a:ext cx="74041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 smtClean="0"/>
              <a:t>A vízből egyenáram hatására hidrogéngáz, illetve</a:t>
            </a:r>
          </a:p>
          <a:p>
            <a:r>
              <a:rPr lang="hu-HU" sz="2800" dirty="0" smtClean="0"/>
              <a:t> oxigéngáz keletkezik. </a:t>
            </a:r>
          </a:p>
          <a:p>
            <a:r>
              <a:rPr lang="hu-HU" sz="2800" dirty="0" smtClean="0"/>
              <a:t>Ez is bizonyítja, hogy az áramnak </a:t>
            </a:r>
            <a:r>
              <a:rPr lang="hu-HU" sz="2800" b="1" u="sng" dirty="0" smtClean="0">
                <a:solidFill>
                  <a:schemeClr val="accent2">
                    <a:lumMod val="50000"/>
                  </a:schemeClr>
                </a:solidFill>
              </a:rPr>
              <a:t>kémiai hatása </a:t>
            </a:r>
            <a:r>
              <a:rPr lang="hu-HU" sz="2800" dirty="0" smtClean="0"/>
              <a:t>is van.</a:t>
            </a:r>
            <a:endParaRPr lang="hu-HU" sz="2800" dirty="0"/>
          </a:p>
        </p:txBody>
      </p:sp>
      <p:pic>
        <p:nvPicPr>
          <p:cNvPr id="8" name="Hang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48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52"/>
    </mc:Choice>
    <mc:Fallback xmlns="">
      <p:transition spd="slow" advTm="22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140823" y="598846"/>
            <a:ext cx="63703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4000" b="1" dirty="0">
                <a:solidFill>
                  <a:srgbClr val="D97828">
                    <a:lumMod val="75000"/>
                  </a:srgbClr>
                </a:solidFill>
              </a:rPr>
              <a:t>Az elektromos áram hatásai</a:t>
            </a:r>
            <a:endParaRPr lang="hu-HU" dirty="0"/>
          </a:p>
        </p:txBody>
      </p:sp>
      <p:sp>
        <p:nvSpPr>
          <p:cNvPr id="3" name="Szövegdoboz 2"/>
          <p:cNvSpPr txBox="1"/>
          <p:nvPr/>
        </p:nvSpPr>
        <p:spPr>
          <a:xfrm>
            <a:off x="966651" y="1685109"/>
            <a:ext cx="2291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b="1" dirty="0" smtClean="0">
                <a:solidFill>
                  <a:schemeClr val="accent5">
                    <a:lumMod val="50000"/>
                  </a:schemeClr>
                </a:solidFill>
              </a:rPr>
              <a:t>4. Élettani </a:t>
            </a:r>
            <a:r>
              <a:rPr lang="hu-HU" sz="2400" b="1" dirty="0">
                <a:solidFill>
                  <a:schemeClr val="accent5">
                    <a:lumMod val="50000"/>
                  </a:schemeClr>
                </a:solidFill>
              </a:rPr>
              <a:t>hatás</a:t>
            </a:r>
            <a:endParaRPr lang="hu-HU" sz="2400" dirty="0"/>
          </a:p>
        </p:txBody>
      </p:sp>
      <p:sp>
        <p:nvSpPr>
          <p:cNvPr id="4" name="Szövegdoboz 3"/>
          <p:cNvSpPr txBox="1"/>
          <p:nvPr/>
        </p:nvSpPr>
        <p:spPr>
          <a:xfrm>
            <a:off x="966651" y="2340485"/>
            <a:ext cx="75748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800" dirty="0" smtClean="0"/>
              <a:t>A szigetelés nélküli vezetékek áramütést okozhatnak. </a:t>
            </a:r>
          </a:p>
          <a:p>
            <a:r>
              <a:rPr lang="hu-HU" sz="2800" dirty="0" smtClean="0"/>
              <a:t>Az elektromos áramnak tehát van </a:t>
            </a:r>
            <a:r>
              <a:rPr lang="hu-HU" sz="2800" b="1" dirty="0" smtClean="0">
                <a:solidFill>
                  <a:schemeClr val="accent1">
                    <a:lumMod val="50000"/>
                  </a:schemeClr>
                </a:solidFill>
              </a:rPr>
              <a:t>élettani hatása </a:t>
            </a:r>
            <a:r>
              <a:rPr lang="hu-HU" sz="2800" dirty="0" smtClean="0"/>
              <a:t>is.</a:t>
            </a:r>
            <a:endParaRPr lang="hu-HU" sz="2800" dirty="0"/>
          </a:p>
        </p:txBody>
      </p:sp>
      <p:sp>
        <p:nvSpPr>
          <p:cNvPr id="5" name="Téglalap 4"/>
          <p:cNvSpPr/>
          <p:nvPr/>
        </p:nvSpPr>
        <p:spPr>
          <a:xfrm>
            <a:off x="875211" y="3500722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sz="2800" dirty="0"/>
              <a:t>A testen áthaladó áram </a:t>
            </a:r>
            <a:r>
              <a:rPr lang="hu-HU" sz="2800" dirty="0" smtClean="0"/>
              <a:t>hatására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hu-HU" sz="2800" dirty="0" smtClean="0"/>
              <a:t> égési sérülések keletkezhetnek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hu-HU" sz="2800" dirty="0" smtClean="0"/>
              <a:t> </a:t>
            </a:r>
            <a:r>
              <a:rPr lang="hu-HU" sz="2800" dirty="0"/>
              <a:t>a test nedveiben vegyi változás mehet végbe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hu-HU" sz="2800" dirty="0" smtClean="0"/>
              <a:t> </a:t>
            </a:r>
            <a:r>
              <a:rPr lang="hu-HU" sz="2800" dirty="0"/>
              <a:t>izom-összehúzódás, görcs, idegbénulás,</a:t>
            </a:r>
          </a:p>
          <a:p>
            <a:r>
              <a:rPr lang="hu-HU" sz="2800" dirty="0"/>
              <a:t>légzészavar, szívbénulás léphet </a:t>
            </a:r>
            <a:r>
              <a:rPr lang="hu-HU" sz="2800" dirty="0" smtClean="0"/>
              <a:t>fel</a:t>
            </a:r>
            <a:endParaRPr lang="hu-HU" sz="2800" dirty="0"/>
          </a:p>
        </p:txBody>
      </p:sp>
      <p:pic>
        <p:nvPicPr>
          <p:cNvPr id="4098" name="Picture 2" descr="https://player.slideplayer.hu/7/1908899/data/images/img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602" y="2340485"/>
            <a:ext cx="3187246" cy="330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Hang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31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949"/>
    </mc:Choice>
    <mc:Fallback xmlns="">
      <p:transition spd="slow" advTm="64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788124" y="1309551"/>
            <a:ext cx="809461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dirty="0" smtClean="0">
                <a:solidFill>
                  <a:srgbClr val="FF0000"/>
                </a:solidFill>
              </a:rPr>
              <a:t>SEGÍTSÉGNYÚJTÁS !!!!!!!</a:t>
            </a:r>
            <a:endParaRPr lang="hu-HU" sz="2800" dirty="0">
              <a:solidFill>
                <a:srgbClr val="FF0000"/>
              </a:solidFill>
            </a:endParaRPr>
          </a:p>
          <a:p>
            <a:r>
              <a:rPr lang="hu-HU" sz="2400" dirty="0"/>
              <a:t>1. </a:t>
            </a:r>
            <a:r>
              <a:rPr lang="hu-HU" sz="2800" dirty="0"/>
              <a:t>Segítségkérés</a:t>
            </a:r>
          </a:p>
          <a:p>
            <a:r>
              <a:rPr lang="hu-HU" sz="2800" dirty="0"/>
              <a:t>2. Kiszabadítás az </a:t>
            </a:r>
            <a:r>
              <a:rPr lang="hu-HU" sz="2800" dirty="0" smtClean="0"/>
              <a:t>áramkörből </a:t>
            </a:r>
            <a:r>
              <a:rPr lang="hu-HU" sz="2800" dirty="0" err="1" smtClean="0"/>
              <a:t>áramtalanítás</a:t>
            </a:r>
            <a:r>
              <a:rPr lang="hu-HU" sz="2800" dirty="0"/>
              <a:t>, biztosíték lekapcsolása, </a:t>
            </a:r>
            <a:r>
              <a:rPr lang="hu-HU" sz="2800" dirty="0" smtClean="0"/>
              <a:t>vagy valamilyen </a:t>
            </a:r>
            <a:r>
              <a:rPr lang="hu-HU" sz="2800" dirty="0"/>
              <a:t>szigetelő anyaggal elhúzni </a:t>
            </a:r>
            <a:r>
              <a:rPr lang="hu-HU" sz="2800" dirty="0" smtClean="0"/>
              <a:t>vagy eltolni </a:t>
            </a:r>
            <a:r>
              <a:rPr lang="hu-HU" sz="2800" dirty="0"/>
              <a:t>a sérültet.</a:t>
            </a:r>
          </a:p>
          <a:p>
            <a:r>
              <a:rPr lang="hu-HU" sz="2800" dirty="0"/>
              <a:t>3. Elsősegélynyújtás</a:t>
            </a:r>
          </a:p>
          <a:p>
            <a:r>
              <a:rPr lang="hu-HU" sz="2800" dirty="0"/>
              <a:t>Ha eszméleténél van, feküdjön vagy üljön.</a:t>
            </a:r>
          </a:p>
          <a:p>
            <a:r>
              <a:rPr lang="hu-HU" sz="2800" dirty="0"/>
              <a:t>Ha eszméletlen, de lélegzik, stabil oldalfektetés.</a:t>
            </a:r>
          </a:p>
          <a:p>
            <a:r>
              <a:rPr lang="hu-HU" sz="2800" dirty="0"/>
              <a:t>Ha nem lélegzik, de pulzusa van, lélegeztetés.</a:t>
            </a:r>
          </a:p>
          <a:p>
            <a:r>
              <a:rPr lang="hu-HU" sz="2800" dirty="0"/>
              <a:t>Ha nincs pulzusa, szívmasszázs és lélegeztetés.</a:t>
            </a:r>
          </a:p>
          <a:p>
            <a:r>
              <a:rPr lang="hu-HU" sz="2800" dirty="0"/>
              <a:t>4. Mentők értesítése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1201782" y="663220"/>
            <a:ext cx="55287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dirty="0" smtClean="0">
                <a:solidFill>
                  <a:schemeClr val="accent5">
                    <a:lumMod val="50000"/>
                  </a:schemeClr>
                </a:solidFill>
              </a:rPr>
              <a:t>Áramütés esetén a teendők</a:t>
            </a:r>
            <a:endParaRPr lang="hu-HU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124" name="Picture 4" descr="tábla.hu - Minden, ami tábla, vagy felira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303" y="1309551"/>
            <a:ext cx="2704827" cy="321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Hang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2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86"/>
    </mc:Choice>
    <mc:Fallback xmlns="">
      <p:transition spd="slow" advTm="71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zrinyi-encs.sulinet.hu/fizika/fizika8/hatasok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32" y="1963465"/>
            <a:ext cx="10569031" cy="37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zövegdoboz 1"/>
          <p:cNvSpPr txBox="1"/>
          <p:nvPr/>
        </p:nvSpPr>
        <p:spPr>
          <a:xfrm>
            <a:off x="1619794" y="953589"/>
            <a:ext cx="92340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400" dirty="0" smtClean="0">
                <a:solidFill>
                  <a:schemeClr val="accent4">
                    <a:lumMod val="50000"/>
                  </a:schemeClr>
                </a:solidFill>
              </a:rPr>
              <a:t>Összefoglalva az elektromos áram hatásai</a:t>
            </a:r>
            <a:endParaRPr lang="hu-HU" sz="4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5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83"/>
    </mc:Choice>
    <mc:Fallback xmlns="">
      <p:transition spd="slow" advTm="16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744583" y="438137"/>
            <a:ext cx="9601200" cy="805770"/>
          </a:xfrm>
        </p:spPr>
        <p:txBody>
          <a:bodyPr>
            <a:normAutofit/>
          </a:bodyPr>
          <a:lstStyle/>
          <a:p>
            <a:r>
              <a:rPr lang="hu-HU" sz="4000" b="1" dirty="0" smtClean="0">
                <a:solidFill>
                  <a:schemeClr val="accent5">
                    <a:lumMod val="50000"/>
                  </a:schemeClr>
                </a:solidFill>
              </a:rPr>
              <a:t>Az elektromos töltés</a:t>
            </a:r>
            <a:endParaRPr lang="hu-H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artalom helye 6"/>
              <p:cNvSpPr>
                <a:spLocks noGrp="1"/>
              </p:cNvSpPr>
              <p:nvPr>
                <p:ph idx="4294967295"/>
              </p:nvPr>
            </p:nvSpPr>
            <p:spPr>
              <a:xfrm>
                <a:off x="515983" y="1445850"/>
                <a:ext cx="10058400" cy="4563064"/>
              </a:xfrm>
            </p:spPr>
            <p:txBody>
              <a:bodyPr>
                <a:normAutofit fontScale="25000" lnSpcReduction="20000"/>
              </a:bodyPr>
              <a:lstStyle/>
              <a:p>
                <a:r>
                  <a:rPr lang="hu-HU" sz="9600" dirty="0" smtClean="0"/>
                  <a:t>Ha negatív elektromos állapotú rúddal többször megérintjük az elektroszkópot, annak mutatója egyre jobban kitér. Ez azt jelzi, hogy az elektroszkópra egyre több elektron került.</a:t>
                </a:r>
              </a:p>
              <a:p>
                <a:r>
                  <a:rPr lang="hu-HU" sz="9600" dirty="0"/>
                  <a:t>A testeken nemcsak az elektrontöbblet, hanem </a:t>
                </a:r>
                <a:r>
                  <a:rPr lang="hu-HU" sz="9600" dirty="0" smtClean="0"/>
                  <a:t>az elektronhiány </a:t>
                </a:r>
                <a:r>
                  <a:rPr lang="hu-HU" sz="9600" dirty="0"/>
                  <a:t>is lehet </a:t>
                </a:r>
                <a:r>
                  <a:rPr lang="hu-HU" sz="9600" dirty="0" smtClean="0"/>
                  <a:t>különböző mértékű. </a:t>
                </a:r>
                <a:r>
                  <a:rPr lang="hu-HU" sz="9600" dirty="0"/>
                  <a:t>A testek elektromos állapotát </a:t>
                </a:r>
                <a:r>
                  <a:rPr lang="hu-HU" sz="9600" dirty="0" smtClean="0"/>
                  <a:t>célszerű egy mennyiséggel</a:t>
                </a:r>
                <a:r>
                  <a:rPr lang="hu-HU" sz="9600" dirty="0"/>
                  <a:t>, az </a:t>
                </a:r>
                <a:r>
                  <a:rPr lang="hu-HU" sz="9600" b="1" dirty="0">
                    <a:solidFill>
                      <a:schemeClr val="accent2">
                        <a:lumMod val="50000"/>
                      </a:schemeClr>
                    </a:solidFill>
                  </a:rPr>
                  <a:t>elektromos töltéssel</a:t>
                </a:r>
                <a:r>
                  <a:rPr lang="hu-HU" sz="9600" dirty="0"/>
                  <a:t> jellemezni.</a:t>
                </a:r>
              </a:p>
              <a:p>
                <a:r>
                  <a:rPr lang="hu-HU" sz="9600" dirty="0"/>
                  <a:t>Az elektromos </a:t>
                </a:r>
                <a:r>
                  <a:rPr lang="hu-HU" sz="9600" b="1" dirty="0">
                    <a:solidFill>
                      <a:srgbClr val="FF0000"/>
                    </a:solidFill>
                  </a:rPr>
                  <a:t>töltés</a:t>
                </a:r>
                <a:r>
                  <a:rPr lang="hu-HU" sz="9600" dirty="0">
                    <a:solidFill>
                      <a:srgbClr val="FF0000"/>
                    </a:solidFill>
                  </a:rPr>
                  <a:t> </a:t>
                </a:r>
                <a:r>
                  <a:rPr lang="hu-HU" sz="9600" dirty="0"/>
                  <a:t>jele: </a:t>
                </a:r>
                <a:r>
                  <a:rPr lang="hu-HU" sz="9600" b="1" dirty="0">
                    <a:solidFill>
                      <a:schemeClr val="accent2">
                        <a:lumMod val="50000"/>
                      </a:schemeClr>
                    </a:solidFill>
                  </a:rPr>
                  <a:t>Q</a:t>
                </a:r>
                <a:r>
                  <a:rPr lang="hu-HU" sz="9600" dirty="0"/>
                  <a:t>.</a:t>
                </a:r>
              </a:p>
              <a:p>
                <a:r>
                  <a:rPr lang="hu-HU" sz="9600" dirty="0"/>
                  <a:t>Mértékegysége: coulomb (ejtsd: </a:t>
                </a:r>
                <a:r>
                  <a:rPr lang="hu-HU" sz="9600" dirty="0" err="1"/>
                  <a:t>kulomb</a:t>
                </a:r>
                <a:r>
                  <a:rPr lang="hu-HU" sz="9600" dirty="0"/>
                  <a:t>), jele: </a:t>
                </a:r>
                <a:r>
                  <a:rPr lang="hu-HU" sz="9600" b="1" dirty="0">
                    <a:solidFill>
                      <a:srgbClr val="FF0000"/>
                    </a:solidFill>
                  </a:rPr>
                  <a:t>C.</a:t>
                </a:r>
              </a:p>
              <a:p>
                <a:r>
                  <a:rPr lang="hu-HU" sz="9600" dirty="0"/>
                  <a:t>6,24 trillió elektron együttes töltése 1 C.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hu-HU" sz="9600" dirty="0" smtClean="0"/>
                  <a:t>Az </a:t>
                </a:r>
                <a:r>
                  <a:rPr lang="hu-HU" sz="9600" dirty="0"/>
                  <a:t>elektromos töltés mértékegységét </a:t>
                </a:r>
                <a:r>
                  <a:rPr lang="hu-HU" sz="9600" dirty="0" smtClean="0"/>
                  <a:t>Coulomb,</a:t>
                </a:r>
              </a:p>
              <a:p>
                <a:pPr marL="0" indent="0">
                  <a:buNone/>
                </a:pPr>
                <a:r>
                  <a:rPr lang="hu-HU" sz="9600" dirty="0" smtClean="0"/>
                  <a:t> </a:t>
                </a:r>
                <a:r>
                  <a:rPr lang="hu-HU" sz="9600" dirty="0"/>
                  <a:t>francia fizikusról nevezték el.</a:t>
                </a:r>
              </a:p>
              <a:p>
                <a:r>
                  <a:rPr lang="hu-HU" sz="9600" dirty="0"/>
                  <a:t>6,24 trillió = 6 240 000 000 000 000 </a:t>
                </a:r>
                <a:r>
                  <a:rPr lang="hu-HU" sz="9600" dirty="0" smtClean="0"/>
                  <a:t>000= </a:t>
                </a:r>
                <a:r>
                  <a:rPr lang="hu-HU" sz="9600" dirty="0"/>
                  <a:t>6, 24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u-HU" sz="96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hu-HU" sz="96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hu-HU" sz="9600" b="0" i="1" dirty="0" smtClean="0">
                            <a:latin typeface="Cambria Math" panose="02040503050406030204" pitchFamily="18" charset="0"/>
                          </a:rPr>
                          <m:t>18</m:t>
                        </m:r>
                      </m:sup>
                    </m:sSup>
                  </m:oMath>
                </a14:m>
                <a:endParaRPr lang="hu-HU" dirty="0"/>
              </a:p>
            </p:txBody>
          </p:sp>
        </mc:Choice>
        <mc:Fallback xmlns="">
          <p:sp>
            <p:nvSpPr>
              <p:cNvPr id="7" name="Tartalom helye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515983" y="1445850"/>
                <a:ext cx="10058400" cy="4563064"/>
              </a:xfrm>
              <a:blipFill>
                <a:blip r:embed="rId4"/>
                <a:stretch>
                  <a:fillRect l="-1091" t="-3471" r="-424" b="-534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AutoShape 6" descr="https://www.mozaweb.hu/mbLite/95/23/00000052395/content/301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u-HU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u-HU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6152" name="Picture 8" descr="Charles-Augustin de Coulomb - encyclopedia article - Citizendi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2114" y="3173325"/>
            <a:ext cx="1854926" cy="261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zövegdoboz 9"/>
          <p:cNvSpPr txBox="1"/>
          <p:nvPr/>
        </p:nvSpPr>
        <p:spPr>
          <a:xfrm>
            <a:off x="7621770" y="5747657"/>
            <a:ext cx="41156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Charles Augustin de </a:t>
            </a:r>
            <a:r>
              <a:rPr lang="hu-HU" dirty="0">
                <a:solidFill>
                  <a:srgbClr val="FF0000"/>
                </a:solidFill>
              </a:rPr>
              <a:t>Coulomb</a:t>
            </a:r>
            <a:r>
              <a:rPr lang="hu-HU" dirty="0"/>
              <a:t>(1736–1806). </a:t>
            </a:r>
          </a:p>
          <a:p>
            <a:endParaRPr lang="hu-HU" dirty="0"/>
          </a:p>
        </p:txBody>
      </p:sp>
      <p:pic>
        <p:nvPicPr>
          <p:cNvPr id="11" name="Hang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2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380"/>
    </mc:Choice>
    <mc:Fallback xmlns="">
      <p:transition spd="slow" advTm="79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0" y="498475"/>
            <a:ext cx="9601200" cy="1304925"/>
          </a:xfrm>
        </p:spPr>
        <p:txBody>
          <a:bodyPr/>
          <a:lstStyle/>
          <a:p>
            <a:r>
              <a:rPr lang="hu-HU" b="1" dirty="0" smtClean="0">
                <a:solidFill>
                  <a:schemeClr val="accent4">
                    <a:lumMod val="50000"/>
                  </a:schemeClr>
                </a:solidFill>
              </a:rPr>
              <a:t>Az áramerősség</a:t>
            </a:r>
            <a:endParaRPr lang="hu-HU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4294967295"/>
          </p:nvPr>
        </p:nvSpPr>
        <p:spPr>
          <a:xfrm>
            <a:off x="1293223" y="2024063"/>
            <a:ext cx="9601200" cy="3851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800" dirty="0" smtClean="0"/>
              <a:t>Az elektromos áram erősségére csak hatásai alapján következtethetünk.</a:t>
            </a:r>
          </a:p>
          <a:p>
            <a:pPr marL="0" indent="0">
              <a:buNone/>
            </a:pPr>
            <a:r>
              <a:rPr lang="hu-HU" sz="2800" dirty="0" smtClean="0"/>
              <a:t>Pl. ha a zsebizzót egy kimerülőben lévő zsebtelephez csatlakoztatjuk, akkor az halványabban  világít.                Tehát „gyengébb” áram halad át rajta, vagyis kisebb az áram erőssége. Az áram erősségét jellemző mennyiség: az </a:t>
            </a:r>
            <a:r>
              <a:rPr lang="hu-HU" sz="3200" b="1" dirty="0" smtClean="0">
                <a:solidFill>
                  <a:schemeClr val="accent2">
                    <a:lumMod val="50000"/>
                  </a:schemeClr>
                </a:solidFill>
              </a:rPr>
              <a:t>áramerősség.</a:t>
            </a:r>
          </a:p>
        </p:txBody>
      </p:sp>
      <p:sp>
        <p:nvSpPr>
          <p:cNvPr id="4" name="Jobbra nyíl 3"/>
          <p:cNvSpPr/>
          <p:nvPr/>
        </p:nvSpPr>
        <p:spPr>
          <a:xfrm>
            <a:off x="7929156" y="3549372"/>
            <a:ext cx="978408" cy="301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5" name="Hang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35"/>
    </mc:Choice>
    <mc:Fallback xmlns="">
      <p:transition spd="slow" advTm="43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05395" y="576739"/>
            <a:ext cx="10607040" cy="27392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accent4">
                    <a:lumMod val="50000"/>
                  </a:schemeClr>
                </a:solidFill>
              </a:rPr>
              <a:t>Mit mutat meg az áramerősség?</a:t>
            </a:r>
          </a:p>
          <a:p>
            <a:r>
              <a:rPr lang="hu-HU" sz="2800" dirty="0" smtClean="0"/>
              <a:t>Az áramerősség megmutatja a vezető keresztmetszetén egységnyi idő alatt </a:t>
            </a:r>
          </a:p>
          <a:p>
            <a:r>
              <a:rPr lang="hu-HU" sz="2800" dirty="0" smtClean="0"/>
              <a:t>átáramlott töltés mennyiségét.</a:t>
            </a:r>
          </a:p>
          <a:p>
            <a:r>
              <a:rPr lang="hu-HU" sz="2800" dirty="0"/>
              <a:t>Jele: </a:t>
            </a:r>
            <a:r>
              <a:rPr lang="hu-HU" sz="2800" b="1" dirty="0" smtClean="0">
                <a:solidFill>
                  <a:srgbClr val="FF0000"/>
                </a:solidFill>
              </a:rPr>
              <a:t>I</a:t>
            </a:r>
            <a:endParaRPr lang="hu-HU" sz="2800" b="1" dirty="0">
              <a:solidFill>
                <a:srgbClr val="FF0000"/>
              </a:solidFill>
            </a:endParaRPr>
          </a:p>
          <a:p>
            <a:r>
              <a:rPr lang="hu-HU" sz="2800" dirty="0"/>
              <a:t>K</a:t>
            </a:r>
            <a:r>
              <a:rPr lang="hu-HU" sz="2800" dirty="0" smtClean="0"/>
              <a:t>iszámítása</a:t>
            </a:r>
            <a:r>
              <a:rPr lang="hu-HU" sz="2800" dirty="0"/>
              <a:t>:</a:t>
            </a:r>
            <a:endParaRPr lang="hu-HU" sz="2800" dirty="0" smtClean="0"/>
          </a:p>
          <a:p>
            <a:endParaRPr lang="hu-HU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zövegdoboz 2"/>
              <p:cNvSpPr txBox="1"/>
              <p:nvPr/>
            </p:nvSpPr>
            <p:spPr>
              <a:xfrm>
                <a:off x="653143" y="2726352"/>
                <a:ext cx="10698480" cy="779124"/>
              </a:xfrm>
              <a:prstGeom prst="rect">
                <a:avLst/>
              </a:prstGeom>
              <a:solidFill>
                <a:srgbClr val="92D05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hu-HU" sz="2800" b="1" dirty="0"/>
                  <a:t>Áramerősség</a:t>
                </a:r>
                <a:r>
                  <a:rPr lang="hu-HU" sz="28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80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ramlott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ö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lt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é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s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az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 á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raml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shoz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sz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ü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ks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é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ges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hu-HU" sz="2800">
                            <a:latin typeface="Cambria Math" panose="02040503050406030204" pitchFamily="18" charset="0"/>
                          </a:rPr>
                          <m:t>id</m:t>
                        </m:r>
                        <m:r>
                          <a:rPr lang="hu-HU" sz="2800">
                            <a:latin typeface="Cambria Math" panose="02040503050406030204" pitchFamily="18" charset="0"/>
                          </a:rPr>
                          <m:t>ő</m:t>
                        </m:r>
                      </m:den>
                    </m:f>
                  </m:oMath>
                </a14:m>
                <a:r>
                  <a:rPr lang="hu-HU" sz="2800" dirty="0"/>
                  <a:t>     </a:t>
                </a:r>
                <a:r>
                  <a:rPr lang="hu-HU" sz="2800" dirty="0">
                    <a:solidFill>
                      <a:srgbClr val="FF0000"/>
                    </a:solidFill>
                  </a:rPr>
                  <a:t>I=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hu-HU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hu-HU" sz="2800" dirty="0"/>
                  <a:t>  mért.egység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hu-HU" sz="28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hu-HU" sz="2800" i="1" dirty="0">
                            <a:latin typeface="Cambria Math" panose="02040503050406030204" pitchFamily="18" charset="0"/>
                          </a:rPr>
                          <m:t>1</m:t>
                        </m:r>
                        <m:f>
                          <m:fPr>
                            <m:ctrlPr>
                              <a:rPr lang="hu-HU" sz="2800" i="1" dirty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hu-HU" sz="2800" i="1" dirty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num>
                          <m:den>
                            <m:r>
                              <a:rPr lang="hu-HU" sz="2800" i="1" dirty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den>
                        </m:f>
                        <m:r>
                          <a:rPr lang="hu-HU" sz="2800" i="1" dirty="0">
                            <a:latin typeface="Cambria Math" panose="02040503050406030204" pitchFamily="18" charset="0"/>
                          </a:rPr>
                          <m:t>=1 </m:t>
                        </m:r>
                        <m:r>
                          <a:rPr lang="hu-HU" sz="2800" i="1" dirty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</m:oMath>
                </a14:m>
                <a:endParaRPr lang="hu-HU" sz="2800" dirty="0"/>
              </a:p>
            </p:txBody>
          </p:sp>
        </mc:Choice>
        <mc:Fallback xmlns="">
          <p:sp>
            <p:nvSpPr>
              <p:cNvPr id="3" name="Szövegdoboz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143" y="2726352"/>
                <a:ext cx="10698480" cy="779124"/>
              </a:xfrm>
              <a:prstGeom prst="rect">
                <a:avLst/>
              </a:prstGeom>
              <a:blipFill>
                <a:blip r:embed="rId4"/>
                <a:stretch>
                  <a:fillRect l="-1140" b="-3125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Szövegdoboz 7"/>
          <p:cNvSpPr txBox="1"/>
          <p:nvPr/>
        </p:nvSpPr>
        <p:spPr>
          <a:xfrm>
            <a:off x="705395" y="3649681"/>
            <a:ext cx="86998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M</a:t>
            </a:r>
            <a:r>
              <a:rPr lang="hu-HU" sz="2800" dirty="0" smtClean="0"/>
              <a:t>értékegysége</a:t>
            </a:r>
            <a:r>
              <a:rPr lang="hu-HU" sz="2800" dirty="0"/>
              <a:t>:  1A (amper) ezredrésze: 1 </a:t>
            </a:r>
            <a:r>
              <a:rPr lang="hu-HU" sz="2800" dirty="0" smtClean="0"/>
              <a:t>mA</a:t>
            </a:r>
            <a:r>
              <a:rPr lang="hu-HU" sz="2800" dirty="0"/>
              <a:t>(milliamper)</a:t>
            </a:r>
          </a:p>
          <a:p>
            <a:r>
              <a:rPr lang="hu-HU" sz="2800" dirty="0"/>
              <a:t>1A=1000 </a:t>
            </a:r>
            <a:r>
              <a:rPr lang="hu-HU" sz="2800" dirty="0" smtClean="0"/>
              <a:t>mA</a:t>
            </a:r>
          </a:p>
          <a:p>
            <a:r>
              <a:rPr lang="hu-HU" sz="2800" dirty="0" smtClean="0"/>
              <a:t>1A ezerszerese: 1 </a:t>
            </a:r>
            <a:r>
              <a:rPr lang="hu-HU" sz="2800" dirty="0" err="1" smtClean="0"/>
              <a:t>kA</a:t>
            </a:r>
            <a:endParaRPr lang="hu-HU" sz="2800" dirty="0"/>
          </a:p>
          <a:p>
            <a:r>
              <a:rPr lang="hu-HU" sz="2800" dirty="0" smtClean="0"/>
              <a:t>1kA= 1000 A</a:t>
            </a:r>
            <a:endParaRPr lang="hu-HU" sz="2800" dirty="0"/>
          </a:p>
        </p:txBody>
      </p:sp>
      <p:pic>
        <p:nvPicPr>
          <p:cNvPr id="10" name="Kép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8148" y="3649681"/>
            <a:ext cx="1609997" cy="1882468"/>
          </a:xfrm>
          <a:prstGeom prst="rect">
            <a:avLst/>
          </a:prstGeom>
        </p:spPr>
      </p:pic>
      <p:sp>
        <p:nvSpPr>
          <p:cNvPr id="11" name="Szövegdoboz 10"/>
          <p:cNvSpPr txBox="1"/>
          <p:nvPr/>
        </p:nvSpPr>
        <p:spPr>
          <a:xfrm>
            <a:off x="5504362" y="5706286"/>
            <a:ext cx="5773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err="1"/>
              <a:t>Andre</a:t>
            </a:r>
            <a:r>
              <a:rPr lang="hu-HU" sz="2400" dirty="0"/>
              <a:t>-Marie Ampére </a:t>
            </a:r>
            <a:r>
              <a:rPr lang="hu-HU" sz="2400" dirty="0" smtClean="0"/>
              <a:t>1775-1836 francia fizikus</a:t>
            </a:r>
            <a:endParaRPr lang="hu-HU" sz="2400" dirty="0"/>
          </a:p>
        </p:txBody>
      </p:sp>
      <p:pic>
        <p:nvPicPr>
          <p:cNvPr id="12" name="Hang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64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198"/>
    </mc:Choice>
    <mc:Fallback xmlns="">
      <p:transition spd="slow" advTm="86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Fizika - 8. évfolyam | Sulinet Tudásbáz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7" name="Szövegdoboz 6"/>
          <p:cNvSpPr txBox="1"/>
          <p:nvPr/>
        </p:nvSpPr>
        <p:spPr>
          <a:xfrm>
            <a:off x="1515291" y="1254034"/>
            <a:ext cx="956201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Kedves gyerekek!</a:t>
            </a:r>
          </a:p>
          <a:p>
            <a:r>
              <a:rPr lang="hu-HU" dirty="0" smtClean="0"/>
              <a:t>Kérem, hogy a vázlatot készítsétek el a bemutató alapján!</a:t>
            </a:r>
          </a:p>
          <a:p>
            <a:r>
              <a:rPr lang="hu-HU" dirty="0" smtClean="0"/>
              <a:t>Tanulni a TK 20-21 oldal közepéig kell, (az áramerősség mérése a következő órán lesz. )</a:t>
            </a:r>
          </a:p>
          <a:p>
            <a:r>
              <a:rPr lang="hu-HU" dirty="0" smtClean="0"/>
              <a:t>Figyeljetek nagyon a vázlat elkészítésekor, mert vannak a bemutatóban olyan dolgok is, ami sajnos nincs benne a könyvben, de szükséges a továbbhaladáshoz. </a:t>
            </a:r>
          </a:p>
          <a:p>
            <a:r>
              <a:rPr lang="hu-HU" dirty="0" smtClean="0"/>
              <a:t>Kérem, hogy a vázlatot nagyon szépen készítsétek el, mert tudjátok a füzetet is szoktam értékelni.  Majd egy-két óra múlva kérem, hogy egyben küldjétek el az elkészített vázlatokat. Majd megírom melyik óra után. </a:t>
            </a:r>
          </a:p>
          <a:p>
            <a:r>
              <a:rPr lang="hu-HU" dirty="0" err="1" smtClean="0"/>
              <a:t>Irásbeli</a:t>
            </a:r>
            <a:r>
              <a:rPr lang="hu-HU" dirty="0" smtClean="0"/>
              <a:t>: </a:t>
            </a:r>
            <a:r>
              <a:rPr lang="hu-HU" dirty="0" err="1" smtClean="0"/>
              <a:t>Tk</a:t>
            </a:r>
            <a:r>
              <a:rPr lang="hu-HU" dirty="0" smtClean="0"/>
              <a:t>: 22.o.1.2 f.</a:t>
            </a:r>
          </a:p>
          <a:p>
            <a:r>
              <a:rPr lang="hu-HU" dirty="0" smtClean="0"/>
              <a:t>Jó munkát kívánok! </a:t>
            </a:r>
            <a:endParaRPr lang="hu-HU" dirty="0"/>
          </a:p>
          <a:p>
            <a:r>
              <a:rPr lang="hu-HU" dirty="0" smtClean="0"/>
              <a:t>Gabi néni</a:t>
            </a:r>
            <a:endParaRPr lang="hu-HU" dirty="0"/>
          </a:p>
        </p:txBody>
      </p:sp>
      <p:pic>
        <p:nvPicPr>
          <p:cNvPr id="8" name="Kép 7" descr="Ingyenes képek : édes, aranyos, zöld, sárga, &lt;strong&gt;mosoly&lt;/strong&gt;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1" y="3325038"/>
            <a:ext cx="3950659" cy="2623896"/>
          </a:xfrm>
          <a:prstGeom prst="rect">
            <a:avLst/>
          </a:prstGeom>
        </p:spPr>
      </p:pic>
      <p:pic>
        <p:nvPicPr>
          <p:cNvPr id="9" name="Hang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8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59"/>
    </mc:Choice>
    <mc:Fallback xmlns="">
      <p:transition spd="slow" advTm="62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us">
  <a:themeElements>
    <a:clrScheme name="Organikus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us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us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389</TotalTime>
  <Words>590</Words>
  <Application>Microsoft Office PowerPoint</Application>
  <PresentationFormat>Szélesvásznú</PresentationFormat>
  <Paragraphs>80</Paragraphs>
  <Slides>11</Slides>
  <Notes>0</Notes>
  <HiddenSlides>0</HiddenSlides>
  <MMClips>11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8" baseType="lpstr">
      <vt:lpstr>Arial</vt:lpstr>
      <vt:lpstr>Calibri</vt:lpstr>
      <vt:lpstr>Cambria Math</vt:lpstr>
      <vt:lpstr>Garamond</vt:lpstr>
      <vt:lpstr>Times New Roman</vt:lpstr>
      <vt:lpstr>Wingdings</vt:lpstr>
      <vt:lpstr>Organikus</vt:lpstr>
      <vt:lpstr>Az elektromos áram hatásai</vt:lpstr>
      <vt:lpstr> Az elektromos áram hatásai </vt:lpstr>
      <vt:lpstr>PowerPoint-bemutató</vt:lpstr>
      <vt:lpstr>PowerPoint-bemutató</vt:lpstr>
      <vt:lpstr>PowerPoint-bemutató</vt:lpstr>
      <vt:lpstr>PowerPoint-bemutató</vt:lpstr>
      <vt:lpstr>PowerPoint-bemutató</vt:lpstr>
      <vt:lpstr>Az elektromos töltés</vt:lpstr>
      <vt:lpstr>Az áramerősség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elektromos áram hatásai</dc:title>
  <dc:creator>Villanyi Gabriella</dc:creator>
  <cp:lastModifiedBy>Villanyi Gabriella</cp:lastModifiedBy>
  <cp:revision>36</cp:revision>
  <dcterms:created xsi:type="dcterms:W3CDTF">2020-04-27T10:09:31Z</dcterms:created>
  <dcterms:modified xsi:type="dcterms:W3CDTF">2020-04-27T17:55:57Z</dcterms:modified>
</cp:coreProperties>
</file>