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06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5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A8D4-2BF4-4230-BD53-54F0BD726341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385B6-DF3B-4259-BE2D-8A54F9B9CF1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11353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A8D4-2BF4-4230-BD53-54F0BD726341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385B6-DF3B-4259-BE2D-8A54F9B9CF1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28084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A8D4-2BF4-4230-BD53-54F0BD726341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385B6-DF3B-4259-BE2D-8A54F9B9CF1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13066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A8D4-2BF4-4230-BD53-54F0BD726341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385B6-DF3B-4259-BE2D-8A54F9B9CF1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43533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A8D4-2BF4-4230-BD53-54F0BD726341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385B6-DF3B-4259-BE2D-8A54F9B9CF1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69054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A8D4-2BF4-4230-BD53-54F0BD726341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385B6-DF3B-4259-BE2D-8A54F9B9CF1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24042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A8D4-2BF4-4230-BD53-54F0BD726341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385B6-DF3B-4259-BE2D-8A54F9B9CF1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60122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A8D4-2BF4-4230-BD53-54F0BD726341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385B6-DF3B-4259-BE2D-8A54F9B9CF1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36330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A8D4-2BF4-4230-BD53-54F0BD726341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385B6-DF3B-4259-BE2D-8A54F9B9CF1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830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A8D4-2BF4-4230-BD53-54F0BD726341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385B6-DF3B-4259-BE2D-8A54F9B9CF1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79184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A8D4-2BF4-4230-BD53-54F0BD726341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385B6-DF3B-4259-BE2D-8A54F9B9CF1F}" type="slidenum">
              <a:rPr lang="hu-HU" smtClean="0"/>
              <a:t>‹#›</a:t>
            </a:fld>
            <a:endParaRPr lang="hu-H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13879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A8D4-2BF4-4230-BD53-54F0BD726341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385B6-DF3B-4259-BE2D-8A54F9B9CF1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561924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 idéze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A8D4-2BF4-4230-BD53-54F0BD726341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385B6-DF3B-4259-BE2D-8A54F9B9CF1F}" type="slidenum">
              <a:rPr lang="hu-HU" smtClean="0"/>
              <a:t>‹#›</a:t>
            </a:fld>
            <a:endParaRPr lang="hu-H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416460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gaz vagy ha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A8D4-2BF4-4230-BD53-54F0BD726341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385B6-DF3B-4259-BE2D-8A54F9B9CF1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752277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A8D4-2BF4-4230-BD53-54F0BD726341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385B6-DF3B-4259-BE2D-8A54F9B9CF1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770654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A8D4-2BF4-4230-BD53-54F0BD726341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385B6-DF3B-4259-BE2D-8A54F9B9CF1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99672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78A8D4-2BF4-4230-BD53-54F0BD726341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97385B6-DF3B-4259-BE2D-8A54F9B9CF1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16429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hyperlink" Target="https://www.youtube.com/watch?v=AH4KpIf_DJQ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1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hu-HU" sz="9600" dirty="0" smtClean="0">
                <a:solidFill>
                  <a:schemeClr val="accent6">
                    <a:lumMod val="75000"/>
                  </a:schemeClr>
                </a:solidFill>
              </a:rPr>
              <a:t>A nyomás</a:t>
            </a:r>
            <a:endParaRPr lang="hu-HU" sz="96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dirty="0" smtClean="0">
                <a:solidFill>
                  <a:schemeClr val="accent6">
                    <a:lumMod val="50000"/>
                  </a:schemeClr>
                </a:solidFill>
              </a:rPr>
              <a:t>Szilárd testek nyomása</a:t>
            </a:r>
            <a:endParaRPr lang="hu-HU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3786070" y="5349875"/>
            <a:ext cx="49072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dirty="0" smtClean="0">
                <a:hlinkClick r:id="rId4"/>
              </a:rPr>
              <a:t>https://www.youtube.com/watch?v=AH4KpIf_DJQ</a:t>
            </a:r>
            <a:endParaRPr lang="hu-HU" dirty="0"/>
          </a:p>
        </p:txBody>
      </p:sp>
      <p:pic>
        <p:nvPicPr>
          <p:cNvPr id="8" name="Hang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1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416"/>
    </mc:Choice>
    <mc:Fallback xmlns="">
      <p:transition spd="slow" advTm="214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4010297" y="3592286"/>
            <a:ext cx="927463" cy="10189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" name="Téglalap 2"/>
          <p:cNvSpPr/>
          <p:nvPr/>
        </p:nvSpPr>
        <p:spPr>
          <a:xfrm>
            <a:off x="4010297" y="3709851"/>
            <a:ext cx="914400" cy="11234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Szövegdoboz 7"/>
              <p:cNvSpPr txBox="1"/>
              <p:nvPr/>
            </p:nvSpPr>
            <p:spPr>
              <a:xfrm>
                <a:off x="783771" y="140781"/>
                <a:ext cx="8447315" cy="6013276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normAutofit fontScale="77500" lnSpcReduction="20000"/>
              </a:bodyPr>
              <a:lstStyle/>
              <a:p>
                <a:r>
                  <a:rPr lang="hu-HU" sz="3600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Mitől függ a szilárd testek nyomása? </a:t>
                </a:r>
              </a:p>
              <a:p>
                <a:endParaRPr lang="hu-HU" sz="2400" dirty="0" smtClean="0"/>
              </a:p>
              <a:p>
                <a:r>
                  <a:rPr lang="hu-HU" sz="2400" dirty="0" smtClean="0"/>
                  <a:t>1</a:t>
                </a:r>
                <a:r>
                  <a:rPr lang="hu-HU" sz="2400" b="1" dirty="0" smtClean="0"/>
                  <a:t>. </a:t>
                </a:r>
                <a:r>
                  <a:rPr lang="hu-HU" sz="2400" b="1" dirty="0" smtClean="0">
                    <a:solidFill>
                      <a:srgbClr val="FF0000"/>
                    </a:solidFill>
                  </a:rPr>
                  <a:t>A nyomóerőtől </a:t>
                </a:r>
                <a:r>
                  <a:rPr lang="hu-HU" sz="2400" dirty="0" smtClean="0"/>
                  <a:t>–ebben az esetben a nyomóerő a szilárd testek súlyából származik.</a:t>
                </a:r>
              </a:p>
              <a:p>
                <a:r>
                  <a:rPr lang="hu-HU" sz="2400" dirty="0" smtClean="0"/>
                  <a:t>A nyomóerő jele: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hu-HU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hu-HU" sz="2400" b="1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𝐅</m:t>
                        </m:r>
                      </m:e>
                      <m:sub>
                        <m:r>
                          <a:rPr lang="hu-HU" sz="2400" b="1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𝐧𝐲</m:t>
                        </m:r>
                      </m:sub>
                    </m:sSub>
                  </m:oMath>
                </a14:m>
                <a:r>
                  <a:rPr lang="hu-HU" sz="2400" dirty="0" smtClean="0"/>
                  <a:t> mértékegysége (természetesen) </a:t>
                </a:r>
                <a:r>
                  <a:rPr lang="hu-HU" sz="2400" b="1" dirty="0" smtClean="0">
                    <a:solidFill>
                      <a:srgbClr val="FF0000"/>
                    </a:solidFill>
                  </a:rPr>
                  <a:t>N</a:t>
                </a:r>
              </a:p>
              <a:p>
                <a:endParaRPr lang="hu-HU" sz="2400" b="1" dirty="0" smtClean="0">
                  <a:solidFill>
                    <a:srgbClr val="FF0000"/>
                  </a:solidFill>
                </a:endParaRPr>
              </a:p>
              <a:p>
                <a:endParaRPr lang="hu-HU" sz="2400" b="1" dirty="0">
                  <a:solidFill>
                    <a:srgbClr val="FF0000"/>
                  </a:solidFill>
                </a:endParaRPr>
              </a:p>
              <a:p>
                <a:r>
                  <a:rPr lang="hu-HU" sz="2400" b="1" dirty="0" smtClean="0"/>
                  <a:t>2. </a:t>
                </a:r>
                <a:r>
                  <a:rPr lang="hu-HU" sz="2400" b="1" dirty="0" smtClean="0">
                    <a:solidFill>
                      <a:srgbClr val="FF0000"/>
                    </a:solidFill>
                  </a:rPr>
                  <a:t>A nyomott felülettől- </a:t>
                </a:r>
                <a:r>
                  <a:rPr lang="hu-HU" sz="2400" dirty="0" smtClean="0"/>
                  <a:t>ami az érintkező felületet jelenti.</a:t>
                </a:r>
              </a:p>
              <a:p>
                <a:r>
                  <a:rPr lang="hu-HU" sz="2400" dirty="0" smtClean="0"/>
                  <a:t>A nyomott felület jele: </a:t>
                </a:r>
                <a:r>
                  <a:rPr lang="hu-HU" sz="2400" b="1" dirty="0" smtClean="0">
                    <a:solidFill>
                      <a:srgbClr val="FF0000"/>
                    </a:solidFill>
                  </a:rPr>
                  <a:t>A </a:t>
                </a:r>
                <a:r>
                  <a:rPr lang="hu-HU" sz="2400" dirty="0" smtClean="0"/>
                  <a:t>(matekból már tudjuk) mértékegysége: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hu-HU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hu-HU" sz="2400" b="1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𝐦</m:t>
                        </m:r>
                      </m:e>
                      <m:sup>
                        <m:r>
                          <a:rPr lang="hu-HU" sz="2400" b="1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endParaRPr lang="hu-HU" sz="2400" b="1" dirty="0" smtClean="0"/>
              </a:p>
              <a:p>
                <a:r>
                  <a:rPr lang="hu-HU" sz="2400" dirty="0"/>
                  <a:t> </a:t>
                </a:r>
              </a:p>
              <a:p>
                <a:r>
                  <a:rPr lang="hu-HU" sz="2400" dirty="0" smtClean="0"/>
                  <a:t>Nyomás jele: p , kiszámítása: </a:t>
                </a:r>
                <a:r>
                  <a:rPr lang="hu-HU" sz="2400" b="1" dirty="0" smtClean="0">
                    <a:solidFill>
                      <a:srgbClr val="FF0000"/>
                    </a:solidFill>
                  </a:rPr>
                  <a:t>p=</a:t>
                </a:r>
                <a:r>
                  <a:rPr lang="hu-HU" sz="24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hu-HU" sz="24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hu-HU" sz="2400" b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𝐅</m:t>
                            </m:r>
                          </m:e>
                          <m:sub>
                            <m:r>
                              <a:rPr lang="hu-HU" sz="2400" b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𝐧𝐲</m:t>
                            </m:r>
                          </m:sub>
                        </m:sSub>
                      </m:num>
                      <m:den>
                        <m:r>
                          <m:rPr>
                            <m:nor/>
                          </m:rPr>
                          <a:rPr lang="hu-HU" sz="2400" b="1" dirty="0">
                            <a:solidFill>
                              <a:srgbClr val="FF0000"/>
                            </a:solidFill>
                          </a:rPr>
                          <m:t>A</m:t>
                        </m:r>
                      </m:den>
                    </m:f>
                  </m:oMath>
                </a14:m>
                <a:r>
                  <a:rPr lang="hu-HU" sz="2400" dirty="0" smtClean="0"/>
                  <a:t> ebből következik, hogy a mértékegysége: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hu-HU" sz="2400" b="1" dirty="0">
                            <a:solidFill>
                              <a:srgbClr val="FF0000"/>
                            </a:solidFill>
                          </a:rPr>
                          <m:t>N</m:t>
                        </m:r>
                      </m:num>
                      <m:den>
                        <m:sSup>
                          <m:sSupPr>
                            <m:ctrlPr>
                              <a:rPr lang="hu-HU" sz="24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hu-HU" sz="2400" b="1" i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𝐦</m:t>
                            </m:r>
                          </m:e>
                          <m:sup>
                            <m:r>
                              <a:rPr lang="hu-HU" sz="2400" b="1" i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den>
                    </m:f>
                  </m:oMath>
                </a14:m>
                <a:endParaRPr lang="hu-HU" sz="2400" dirty="0" smtClean="0"/>
              </a:p>
              <a:p>
                <a:endParaRPr lang="hu-HU" sz="2400" dirty="0" smtClean="0"/>
              </a:p>
              <a:p>
                <a:r>
                  <a:rPr lang="hu-HU" sz="2400" dirty="0" smtClean="0"/>
                  <a:t>Az 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hu-HU" sz="2400" b="1" dirty="0">
                            <a:solidFill>
                              <a:srgbClr val="FF0000"/>
                            </a:solidFill>
                          </a:rPr>
                          <m:t>N</m:t>
                        </m:r>
                      </m:num>
                      <m:den>
                        <m:sSup>
                          <m:sSupPr>
                            <m:ctrlPr>
                              <a:rPr lang="hu-HU" sz="24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hu-HU" sz="2400" b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𝐦</m:t>
                            </m:r>
                          </m:e>
                          <m:sup>
                            <m:r>
                              <a:rPr lang="hu-HU" sz="2400" b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den>
                    </m:f>
                  </m:oMath>
                </a14:m>
                <a:r>
                  <a:rPr lang="hu-HU" sz="2400" dirty="0" smtClean="0"/>
                  <a:t>-t  a Pascal nevű francia fizikusról elnevezték pascalnak, jele: </a:t>
                </a:r>
                <a:r>
                  <a:rPr lang="hu-HU" sz="2400" b="1" dirty="0" smtClean="0">
                    <a:solidFill>
                      <a:srgbClr val="FF0000"/>
                    </a:solidFill>
                  </a:rPr>
                  <a:t>Pa</a:t>
                </a:r>
              </a:p>
              <a:p>
                <a:endParaRPr lang="hu-HU" sz="2400" b="1" dirty="0" smtClean="0">
                  <a:solidFill>
                    <a:srgbClr val="FF0000"/>
                  </a:solidFill>
                </a:endParaRPr>
              </a:p>
              <a:p>
                <a:r>
                  <a:rPr lang="hu-HU" sz="2400" b="1" dirty="0">
                    <a:solidFill>
                      <a:srgbClr val="FF0000"/>
                    </a:solidFill>
                  </a:rPr>
                  <a:t>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hu-HU" sz="2400" b="1" dirty="0">
                            <a:solidFill>
                              <a:srgbClr val="FF0000"/>
                            </a:solidFill>
                          </a:rPr>
                          <m:t>N</m:t>
                        </m:r>
                      </m:num>
                      <m:den>
                        <m:sSup>
                          <m:sSupPr>
                            <m:ctrlPr>
                              <a:rPr lang="hu-HU" sz="24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hu-HU" sz="2400" b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𝐦</m:t>
                            </m:r>
                          </m:e>
                          <m:sup>
                            <m:r>
                              <a:rPr lang="hu-HU" sz="2400" b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den>
                    </m:f>
                  </m:oMath>
                </a14:m>
                <a:r>
                  <a:rPr lang="hu-HU" sz="2400" b="1" dirty="0" smtClean="0">
                    <a:solidFill>
                      <a:srgbClr val="FF0000"/>
                    </a:solidFill>
                  </a:rPr>
                  <a:t>= 1 Pa</a:t>
                </a:r>
              </a:p>
              <a:p>
                <a:r>
                  <a:rPr lang="hu-HU" sz="2400" b="1" dirty="0" smtClean="0">
                    <a:solidFill>
                      <a:srgbClr val="FF0000"/>
                    </a:solidFill>
                  </a:rPr>
                  <a:t> </a:t>
                </a:r>
              </a:p>
              <a:p>
                <a:r>
                  <a:rPr lang="hu-HU" sz="2400" b="1" dirty="0">
                    <a:solidFill>
                      <a:srgbClr val="FF0000"/>
                    </a:solidFill>
                  </a:rPr>
                  <a:t>A</a:t>
                </a:r>
                <a:r>
                  <a:rPr lang="hu-HU" sz="2400" b="1" dirty="0" smtClean="0">
                    <a:solidFill>
                      <a:srgbClr val="FF0000"/>
                    </a:solidFill>
                  </a:rPr>
                  <a:t>z 1 Pa 1000-szerese: 1 kPa</a:t>
                </a:r>
              </a:p>
              <a:p>
                <a:endParaRPr lang="hu-HU" sz="2400" b="1" dirty="0">
                  <a:solidFill>
                    <a:srgbClr val="FF0000"/>
                  </a:solidFill>
                </a:endParaRPr>
              </a:p>
              <a:p>
                <a:r>
                  <a:rPr lang="hu-HU" sz="2400" b="1" dirty="0" smtClean="0">
                    <a:solidFill>
                      <a:srgbClr val="FF0000"/>
                    </a:solidFill>
                  </a:rPr>
                  <a:t>1 kPa= 1000 Pa</a:t>
                </a:r>
                <a:endParaRPr lang="hu-HU" sz="2400" b="1" dirty="0" smtClean="0">
                  <a:solidFill>
                    <a:schemeClr val="tx1"/>
                  </a:solidFill>
                </a:endParaRPr>
              </a:p>
              <a:p>
                <a:endParaRPr lang="hu-HU" dirty="0" smtClean="0"/>
              </a:p>
              <a:p>
                <a:r>
                  <a:rPr lang="hu-HU" dirty="0"/>
                  <a:t>  </a:t>
                </a:r>
                <a:endParaRPr lang="hu-HU" dirty="0" smtClean="0"/>
              </a:p>
              <a:p>
                <a:endParaRPr lang="hu-HU" dirty="0"/>
              </a:p>
              <a:p>
                <a:endParaRPr lang="hu-HU" dirty="0" smtClean="0"/>
              </a:p>
              <a:p>
                <a:endParaRPr lang="hu-HU" dirty="0"/>
              </a:p>
            </p:txBody>
          </p:sp>
        </mc:Choice>
        <mc:Fallback xmlns="">
          <p:sp>
            <p:nvSpPr>
              <p:cNvPr id="8" name="Szövegdoboz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3771" y="140781"/>
                <a:ext cx="8447315" cy="6013276"/>
              </a:xfrm>
              <a:prstGeom prst="rect">
                <a:avLst/>
              </a:prstGeom>
              <a:blipFill>
                <a:blip r:embed="rId4"/>
                <a:stretch>
                  <a:fillRect l="-1516" t="-233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Hang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454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401"/>
    </mc:Choice>
    <mc:Fallback xmlns="">
      <p:transition spd="slow" advTm="1144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>
                <a:solidFill>
                  <a:srgbClr val="00B050"/>
                </a:solidFill>
              </a:rPr>
              <a:t>A nyomás kiszámítása (példa)</a:t>
            </a:r>
            <a:endParaRPr lang="hu-HU" dirty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zövegdoboz 2"/>
              <p:cNvSpPr txBox="1"/>
              <p:nvPr/>
            </p:nvSpPr>
            <p:spPr>
              <a:xfrm>
                <a:off x="794657" y="1625626"/>
                <a:ext cx="9687267" cy="47116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342900" indent="-342900">
                  <a:buAutoNum type="arabicPeriod"/>
                </a:pPr>
                <a:r>
                  <a:rPr lang="hu-HU" sz="2400" dirty="0" smtClean="0"/>
                  <a:t>Az útépítéshez kavicsot tárolnak egyenletesen elosztva 24 m</a:t>
                </a:r>
                <a:r>
                  <a:rPr lang="hu-HU" sz="2400" baseline="30000" dirty="0" smtClean="0"/>
                  <a:t>2</a:t>
                </a:r>
                <a:r>
                  <a:rPr lang="hu-HU" sz="2400" dirty="0" smtClean="0"/>
                  <a:t>-en. </a:t>
                </a:r>
              </a:p>
              <a:p>
                <a:r>
                  <a:rPr lang="hu-HU" sz="2400" dirty="0" smtClean="0"/>
                  <a:t>A kavics súlya: 456000N. </a:t>
                </a:r>
              </a:p>
              <a:p>
                <a:r>
                  <a:rPr lang="hu-HU" sz="2400" dirty="0" smtClean="0"/>
                  <a:t>Mekkora a nyomása?</a:t>
                </a:r>
              </a:p>
              <a:p>
                <a:endParaRPr lang="hu-HU" sz="2000" dirty="0" smtClean="0"/>
              </a:p>
              <a:p>
                <a:r>
                  <a:rPr lang="hu-HU" sz="2400" dirty="0" smtClean="0">
                    <a:solidFill>
                      <a:srgbClr val="FF0000"/>
                    </a:solidFill>
                  </a:rPr>
                  <a:t>Adatok:</a:t>
                </a:r>
              </a:p>
              <a:p>
                <a:endParaRPr lang="hu-HU" sz="2400" dirty="0" smtClean="0">
                  <a:solidFill>
                    <a:srgbClr val="FF0000"/>
                  </a:solidFill>
                </a:endParaRPr>
              </a:p>
              <a:p>
                <a14:m>
                  <m:oMath xmlns:m="http://schemas.openxmlformats.org/officeDocument/2006/math">
                    <m:r>
                      <a:rPr lang="hu-HU" sz="2400" i="1" dirty="0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hu-HU" sz="2400" i="1" baseline="-25000" dirty="0" err="1" smtClean="0">
                        <a:latin typeface="Cambria Math" panose="02040503050406030204" pitchFamily="18" charset="0"/>
                      </a:rPr>
                      <m:t>𝑛𝑦</m:t>
                    </m:r>
                  </m:oMath>
                </a14:m>
                <a:r>
                  <a:rPr lang="hu-HU" sz="2400" dirty="0" smtClean="0"/>
                  <a:t>= 456000 N</a:t>
                </a:r>
              </a:p>
              <a:p>
                <a:r>
                  <a:rPr lang="hu-HU" sz="2400" dirty="0" smtClean="0"/>
                  <a:t>A= 24 m</a:t>
                </a:r>
                <a:r>
                  <a:rPr lang="hu-HU" sz="2400" baseline="30000" dirty="0" smtClean="0"/>
                  <a:t>2</a:t>
                </a:r>
              </a:p>
              <a:p>
                <a:endParaRPr lang="hu-HU" sz="2400" dirty="0" smtClean="0"/>
              </a:p>
              <a:p>
                <a:r>
                  <a:rPr lang="hu-HU" sz="2400" dirty="0" smtClean="0">
                    <a:solidFill>
                      <a:srgbClr val="FF0000"/>
                    </a:solidFill>
                  </a:rPr>
                  <a:t>Képlet, behelyettesítés:</a:t>
                </a:r>
              </a:p>
              <a:p>
                <a:endParaRPr lang="hu-HU" sz="2400" dirty="0" smtClean="0">
                  <a:solidFill>
                    <a:srgbClr val="FF0000"/>
                  </a:solidFill>
                </a:endParaRPr>
              </a:p>
              <a:p>
                <a:r>
                  <a:rPr lang="hu-HU" sz="2800" dirty="0"/>
                  <a:t>p</a:t>
                </a:r>
                <a:r>
                  <a:rPr lang="hu-HU" sz="2800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8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800" b="1" i="1" dirty="0">
                            <a:latin typeface="Cambria Math" panose="02040503050406030204" pitchFamily="18" charset="0"/>
                          </a:rPr>
                          <m:t>𝑭</m:t>
                        </m:r>
                        <m:r>
                          <a:rPr lang="hu-HU" sz="2800" b="1" i="1" baseline="-25000" dirty="0" err="1">
                            <a:latin typeface="Cambria Math" panose="02040503050406030204" pitchFamily="18" charset="0"/>
                          </a:rPr>
                          <m:t>𝒏𝒚</m:t>
                        </m:r>
                      </m:num>
                      <m:den>
                        <m:r>
                          <a:rPr lang="hu-HU" sz="2800" b="1" i="1" smtClean="0">
                            <a:latin typeface="Cambria Math" panose="02040503050406030204" pitchFamily="18" charset="0"/>
                          </a:rPr>
                          <m:t>𝑨</m:t>
                        </m:r>
                      </m:den>
                    </m:f>
                  </m:oMath>
                </a14:m>
                <a:r>
                  <a:rPr lang="hu-HU" sz="2800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6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600" b="0" i="1" dirty="0" smtClean="0">
                            <a:latin typeface="Cambria Math" panose="02040503050406030204" pitchFamily="18" charset="0"/>
                          </a:rPr>
                          <m:t>456000</m:t>
                        </m:r>
                        <m:r>
                          <a:rPr lang="hu-HU" sz="2600" b="0" i="1" dirty="0" smtClean="0">
                            <a:latin typeface="Cambria Math" panose="02040503050406030204" pitchFamily="18" charset="0"/>
                          </a:rPr>
                          <m:t>𝑁</m:t>
                        </m:r>
                      </m:num>
                      <m:den>
                        <m:r>
                          <a:rPr lang="hu-HU" sz="2600" b="0" i="1" dirty="0" smtClean="0">
                            <a:latin typeface="Cambria Math" panose="02040503050406030204" pitchFamily="18" charset="0"/>
                          </a:rPr>
                          <m:t>24</m:t>
                        </m:r>
                        <m:r>
                          <m:rPr>
                            <m:nor/>
                          </m:rPr>
                          <a:rPr lang="hu-HU" sz="2600" dirty="0"/>
                          <m:t>m</m:t>
                        </m:r>
                        <m:r>
                          <m:rPr>
                            <m:nor/>
                          </m:rPr>
                          <a:rPr lang="hu-HU" sz="2600" baseline="30000" dirty="0"/>
                          <m:t>2</m:t>
                        </m:r>
                        <m:r>
                          <m:rPr>
                            <m:nor/>
                          </m:rPr>
                          <a:rPr lang="hu-HU" sz="2600" dirty="0"/>
                          <m:t> </m:t>
                        </m:r>
                      </m:den>
                    </m:f>
                  </m:oMath>
                </a14:m>
                <a:r>
                  <a:rPr lang="hu-HU" sz="2800" dirty="0" smtClean="0"/>
                  <a:t>=19000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800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num>
                      <m:den>
                        <m:r>
                          <m:rPr>
                            <m:nor/>
                          </m:rPr>
                          <a:rPr lang="hu-HU" sz="2800" dirty="0"/>
                          <m:t>m</m:t>
                        </m:r>
                        <m:r>
                          <m:rPr>
                            <m:nor/>
                          </m:rPr>
                          <a:rPr lang="hu-HU" sz="2800" baseline="30000" dirty="0"/>
                          <m:t>2</m:t>
                        </m:r>
                      </m:den>
                    </m:f>
                  </m:oMath>
                </a14:m>
                <a:r>
                  <a:rPr lang="hu-HU" sz="2800" dirty="0" smtClean="0"/>
                  <a:t>=</a:t>
                </a:r>
                <a:r>
                  <a:rPr lang="hu-HU" sz="2800" b="1" dirty="0" smtClean="0">
                    <a:solidFill>
                      <a:srgbClr val="FF0000"/>
                    </a:solidFill>
                  </a:rPr>
                  <a:t>19000Pa </a:t>
                </a:r>
                <a:r>
                  <a:rPr lang="hu-HU" sz="2400" dirty="0" smtClean="0"/>
                  <a:t>a kavics nyomása.</a:t>
                </a:r>
                <a:endParaRPr lang="hu-HU" sz="2400" dirty="0"/>
              </a:p>
            </p:txBody>
          </p:sp>
        </mc:Choice>
        <mc:Fallback xmlns="">
          <p:sp>
            <p:nvSpPr>
              <p:cNvPr id="3" name="Szövegdoboz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4657" y="1625626"/>
                <a:ext cx="9687267" cy="4711674"/>
              </a:xfrm>
              <a:prstGeom prst="rect">
                <a:avLst/>
              </a:prstGeom>
              <a:blipFill>
                <a:blip r:embed="rId4"/>
                <a:stretch>
                  <a:fillRect l="-1259" t="-1035" r="-63" b="-647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Hang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34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107"/>
    </mc:Choice>
    <mc:Fallback xmlns="">
      <p:transition spd="slow" advTm="811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50900" y="350740"/>
            <a:ext cx="10515600" cy="1261986"/>
          </a:xfrm>
        </p:spPr>
        <p:txBody>
          <a:bodyPr/>
          <a:lstStyle/>
          <a:p>
            <a:r>
              <a:rPr lang="hu-HU" dirty="0" smtClean="0">
                <a:solidFill>
                  <a:srgbClr val="00B050"/>
                </a:solidFill>
              </a:rPr>
              <a:t>A nyomóerő kiszámítása(példa)</a:t>
            </a:r>
            <a:endParaRPr lang="hu-HU" dirty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zövegdoboz 2"/>
              <p:cNvSpPr txBox="1"/>
              <p:nvPr/>
            </p:nvSpPr>
            <p:spPr>
              <a:xfrm>
                <a:off x="762000" y="1180112"/>
                <a:ext cx="4571123" cy="10973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hu-HU" sz="2400" dirty="0" smtClean="0"/>
                  <a:t>A nyomás képletből indulunk ki</a:t>
                </a:r>
                <a:r>
                  <a:rPr lang="hu-HU" sz="2000" dirty="0" smtClean="0"/>
                  <a:t>:</a:t>
                </a:r>
              </a:p>
              <a:p>
                <a:r>
                  <a:rPr lang="hu-HU" sz="2800" dirty="0"/>
                  <a:t>p</a:t>
                </a:r>
                <a:r>
                  <a:rPr lang="hu-HU" sz="2800" dirty="0" smtClean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hu-HU" sz="2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hu-HU" sz="28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hu-HU" sz="2800" b="0" i="1" smtClean="0">
                                <a:latin typeface="Cambria Math" panose="02040503050406030204" pitchFamily="18" charset="0"/>
                              </a:rPr>
                              <m:t>𝑛𝑦</m:t>
                            </m:r>
                          </m:sub>
                        </m:sSub>
                      </m:num>
                      <m:den>
                        <m:r>
                          <a:rPr lang="hu-HU" sz="28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den>
                    </m:f>
                  </m:oMath>
                </a14:m>
                <a:endParaRPr lang="hu-HU" sz="2800" dirty="0"/>
              </a:p>
            </p:txBody>
          </p:sp>
        </mc:Choice>
        <mc:Fallback xmlns="">
          <p:sp>
            <p:nvSpPr>
              <p:cNvPr id="3" name="Szövegdoboz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000" y="1180112"/>
                <a:ext cx="4571123" cy="1097352"/>
              </a:xfrm>
              <a:prstGeom prst="rect">
                <a:avLst/>
              </a:prstGeom>
              <a:blipFill>
                <a:blip r:embed="rId4"/>
                <a:stretch>
                  <a:fillRect l="-2667" t="-4444" r="-267" b="-6111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Jobbra nyíl 3"/>
          <p:cNvSpPr/>
          <p:nvPr/>
        </p:nvSpPr>
        <p:spPr>
          <a:xfrm>
            <a:off x="1785023" y="1817274"/>
            <a:ext cx="726142" cy="107576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Szövegdoboz 4"/>
              <p:cNvSpPr txBox="1"/>
              <p:nvPr/>
            </p:nvSpPr>
            <p:spPr>
              <a:xfrm>
                <a:off x="2639893" y="1569514"/>
                <a:ext cx="2229577" cy="4955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hu-HU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hu-HU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hu-HU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𝒏𝒚</m:t>
                        </m:r>
                      </m:sub>
                    </m:sSub>
                  </m:oMath>
                </a14:m>
                <a:r>
                  <a:rPr lang="hu-HU" sz="2400" b="1" dirty="0" smtClean="0">
                    <a:solidFill>
                      <a:srgbClr val="FF0000"/>
                    </a:solidFill>
                  </a:rPr>
                  <a:t>=p*A</a:t>
                </a:r>
                <a:endParaRPr lang="hu-HU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5" name="Szövegdoboz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9893" y="1569514"/>
                <a:ext cx="2229577" cy="495520"/>
              </a:xfrm>
              <a:prstGeom prst="rect">
                <a:avLst/>
              </a:prstGeom>
              <a:blipFill>
                <a:blip r:embed="rId5"/>
                <a:stretch>
                  <a:fillRect l="-546" t="-10976" b="-18293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Szövegdoboz 5"/>
              <p:cNvSpPr txBox="1"/>
              <p:nvPr/>
            </p:nvSpPr>
            <p:spPr>
              <a:xfrm>
                <a:off x="428171" y="2420456"/>
                <a:ext cx="10616561" cy="44613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hu-HU" sz="2400" dirty="0" smtClean="0"/>
                  <a:t>2. Az üzlet </a:t>
                </a:r>
                <a:r>
                  <a:rPr lang="hu-HU" sz="2400" dirty="0" err="1" smtClean="0"/>
                  <a:t>raktárában</a:t>
                </a:r>
                <a:r>
                  <a:rPr lang="hu-HU" sz="2400" dirty="0" smtClean="0"/>
                  <a:t> 3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hu-HU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hu-HU" sz="2400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hu-HU" sz="2400" b="0" i="0" smtClean="0">
                            <a:latin typeface="Cambria Math" panose="02040503050406030204" pitchFamily="18" charset="0"/>
                          </a:rPr>
                          <m:t>2 </m:t>
                        </m:r>
                      </m:sup>
                    </m:sSup>
                    <m:r>
                      <m:rPr>
                        <m:sty m:val="p"/>
                      </m:rPr>
                      <a:rPr lang="hu-HU" sz="2400" b="0" i="0" smtClean="0">
                        <a:latin typeface="Cambria Math" panose="02040503050406030204" pitchFamily="18" charset="0"/>
                      </a:rPr>
                      <m:t>t</m:t>
                    </m:r>
                  </m:oMath>
                </a14:m>
                <a:r>
                  <a:rPr lang="hu-HU" sz="2400" dirty="0" smtClean="0"/>
                  <a:t>erületen üdítővel telt ládák vannak. </a:t>
                </a:r>
              </a:p>
              <a:p>
                <a:r>
                  <a:rPr lang="hu-HU" sz="2400" dirty="0" smtClean="0"/>
                  <a:t>A padlóra ható nyomás 600kPa. </a:t>
                </a:r>
              </a:p>
              <a:p>
                <a:r>
                  <a:rPr lang="hu-HU" sz="2400" dirty="0" smtClean="0"/>
                  <a:t>Mennyi a ládák és az üvegek együttes súlya?</a:t>
                </a:r>
              </a:p>
              <a:p>
                <a:endParaRPr lang="hu-HU" sz="2400" dirty="0"/>
              </a:p>
              <a:p>
                <a:r>
                  <a:rPr lang="hu-HU" sz="2400" dirty="0" smtClean="0"/>
                  <a:t>Adatok: (átváltás)</a:t>
                </a:r>
              </a:p>
              <a:p>
                <a:r>
                  <a:rPr lang="hu-HU" sz="2400" dirty="0" smtClean="0"/>
                  <a:t>A= </a:t>
                </a:r>
                <a:r>
                  <a:rPr lang="hu-HU" sz="2400" dirty="0"/>
                  <a:t>3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hu-HU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hu-HU" sz="240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hu-HU" sz="2400">
                            <a:latin typeface="Cambria Math" panose="02040503050406030204" pitchFamily="18" charset="0"/>
                          </a:rPr>
                          <m:t>2 </m:t>
                        </m:r>
                      </m:sup>
                    </m:sSup>
                  </m:oMath>
                </a14:m>
                <a:endParaRPr lang="hu-HU" sz="2400" b="1" dirty="0" smtClean="0"/>
              </a:p>
              <a:p>
                <a:r>
                  <a:rPr lang="hu-HU" sz="2400" dirty="0"/>
                  <a:t>p</a:t>
                </a:r>
                <a:r>
                  <a:rPr lang="hu-HU" sz="2400" dirty="0" smtClean="0"/>
                  <a:t>=</a:t>
                </a:r>
                <a:r>
                  <a:rPr lang="hu-HU" sz="2400" b="1" dirty="0"/>
                  <a:t> </a:t>
                </a:r>
                <a:r>
                  <a:rPr lang="hu-HU" sz="2400" dirty="0" smtClean="0"/>
                  <a:t>600 kPa=600000 Pa=600000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num>
                      <m:den>
                        <m:sSup>
                          <m:sSupPr>
                            <m:ctrlPr>
                              <a:rPr lang="hu-HU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hu-HU" sz="2400">
                                <a:latin typeface="Cambria Math" panose="02040503050406030204" pitchFamily="18" charset="0"/>
                              </a:rPr>
                              <m:t>m</m:t>
                            </m:r>
                          </m:e>
                          <m:sup>
                            <m:r>
                              <a:rPr lang="hu-HU" sz="2400">
                                <a:latin typeface="Cambria Math" panose="02040503050406030204" pitchFamily="18" charset="0"/>
                              </a:rPr>
                              <m:t>2 </m:t>
                            </m:r>
                          </m:sup>
                        </m:sSup>
                      </m:den>
                    </m:f>
                  </m:oMath>
                </a14:m>
                <a:endParaRPr lang="hu-HU" sz="2400" dirty="0" smtClean="0"/>
              </a:p>
              <a:p>
                <a:r>
                  <a:rPr lang="hu-HU" sz="2400" dirty="0" err="1" smtClean="0"/>
                  <a:t>F</a:t>
                </a:r>
                <a:r>
                  <a:rPr lang="hu-HU" sz="2400" baseline="-25000" dirty="0" err="1" smtClean="0"/>
                  <a:t>ny</a:t>
                </a:r>
                <a:r>
                  <a:rPr lang="hu-HU" sz="2400" dirty="0" smtClean="0"/>
                  <a:t>=?</a:t>
                </a:r>
              </a:p>
              <a:p>
                <a:r>
                  <a:rPr lang="hu-HU" sz="2400" dirty="0" smtClean="0"/>
                  <a:t>Képlet, behelyettesítés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hu-HU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hu-HU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hu-HU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𝒏𝒚</m:t>
                        </m:r>
                      </m:sub>
                    </m:sSub>
                  </m:oMath>
                </a14:m>
                <a:r>
                  <a:rPr lang="hu-HU" sz="2400" b="1" dirty="0">
                    <a:solidFill>
                      <a:srgbClr val="FF0000"/>
                    </a:solidFill>
                  </a:rPr>
                  <a:t>=</a:t>
                </a:r>
                <a:r>
                  <a:rPr lang="hu-HU" sz="2400" b="1" dirty="0" smtClean="0">
                    <a:solidFill>
                      <a:srgbClr val="FF0000"/>
                    </a:solidFill>
                  </a:rPr>
                  <a:t>p*A=</a:t>
                </a:r>
                <a:r>
                  <a:rPr lang="hu-HU" sz="2400" dirty="0" smtClean="0"/>
                  <a:t>600000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i="1">
                            <a:latin typeface="Cambria Math" panose="02040503050406030204" pitchFamily="18" charset="0"/>
                          </a:rPr>
                          <m:t>𝑁</m:t>
                        </m:r>
                      </m:num>
                      <m:den>
                        <m:sSup>
                          <m:sSupPr>
                            <m:ctrlPr>
                              <a:rPr lang="hu-HU" sz="2400" i="1" strike="sngStrike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hu-HU" sz="2400" strike="sngStrike">
                                <a:latin typeface="Cambria Math" panose="02040503050406030204" pitchFamily="18" charset="0"/>
                              </a:rPr>
                              <m:t>m</m:t>
                            </m:r>
                          </m:e>
                          <m:sup>
                            <m:r>
                              <a:rPr lang="hu-HU" sz="2400" strike="sngStrike">
                                <a:latin typeface="Cambria Math" panose="02040503050406030204" pitchFamily="18" charset="0"/>
                              </a:rPr>
                              <m:t>2 </m:t>
                            </m:r>
                          </m:sup>
                        </m:sSup>
                      </m:den>
                    </m:f>
                  </m:oMath>
                </a14:m>
                <a:r>
                  <a:rPr lang="hu-HU" sz="2400" dirty="0" smtClean="0"/>
                  <a:t>*3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hu-HU" sz="2400" i="1" strike="sngStrike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hu-HU" sz="2400" b="0" i="0" strike="sngStrike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hu-HU" sz="2400" strike="sngStrike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hu-HU" sz="2400" strike="sngStrike">
                            <a:latin typeface="Cambria Math" panose="02040503050406030204" pitchFamily="18" charset="0"/>
                          </a:rPr>
                          <m:t>2 </m:t>
                        </m:r>
                      </m:sup>
                    </m:sSup>
                    <m:r>
                      <a:rPr lang="hu-HU" sz="2400" b="0" i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hu-HU" sz="2400" dirty="0" smtClean="0"/>
                  <a:t> 1800000N= </a:t>
                </a:r>
                <a:r>
                  <a:rPr lang="hu-HU" sz="2400" b="1" dirty="0" smtClean="0">
                    <a:solidFill>
                      <a:srgbClr val="FF0000"/>
                    </a:solidFill>
                  </a:rPr>
                  <a:t>1800kN</a:t>
                </a:r>
                <a:r>
                  <a:rPr lang="hu-HU" sz="2400" dirty="0" smtClean="0"/>
                  <a:t> a ládák és az üvegek súlya.</a:t>
                </a:r>
                <a:endParaRPr lang="hu-HU" sz="2400" dirty="0"/>
              </a:p>
              <a:p>
                <a:endParaRPr lang="hu-HU" sz="2400" dirty="0"/>
              </a:p>
            </p:txBody>
          </p:sp>
        </mc:Choice>
        <mc:Fallback xmlns="">
          <p:sp>
            <p:nvSpPr>
              <p:cNvPr id="6" name="Szövegdoboz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171" y="2420456"/>
                <a:ext cx="10616561" cy="4461350"/>
              </a:xfrm>
              <a:prstGeom prst="rect">
                <a:avLst/>
              </a:prstGeom>
              <a:blipFill>
                <a:blip r:embed="rId6"/>
                <a:stretch>
                  <a:fillRect l="-861" t="-1093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Hang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110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141"/>
    </mc:Choice>
    <mc:Fallback xmlns="">
      <p:transition spd="slow" advTm="1171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77334" y="246744"/>
            <a:ext cx="8596668" cy="798286"/>
          </a:xfrm>
        </p:spPr>
        <p:txBody>
          <a:bodyPr/>
          <a:lstStyle/>
          <a:p>
            <a:r>
              <a:rPr lang="hu-HU" dirty="0" smtClean="0">
                <a:solidFill>
                  <a:srgbClr val="00B050"/>
                </a:solidFill>
              </a:rPr>
              <a:t>A nyomott felület kiszámítása(példa)</a:t>
            </a:r>
            <a:endParaRPr lang="hu-HU" dirty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artalom helye 2"/>
              <p:cNvSpPr>
                <a:spLocks noGrp="1"/>
              </p:cNvSpPr>
              <p:nvPr>
                <p:ph idx="1"/>
              </p:nvPr>
            </p:nvSpPr>
            <p:spPr>
              <a:xfrm>
                <a:off x="850900" y="928914"/>
                <a:ext cx="10515600" cy="5312229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hu-HU" sz="2400" dirty="0" smtClean="0"/>
                  <a:t>Megint a nyomás képletből indulunk ki.</a:t>
                </a:r>
              </a:p>
              <a:p>
                <a:pPr marL="0" indent="0">
                  <a:buNone/>
                </a:pPr>
                <a:r>
                  <a:rPr lang="hu-HU" sz="2400" dirty="0" smtClean="0"/>
                  <a:t>p=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hu-HU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hu-HU" sz="24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hu-HU" sz="2400" i="1">
                                <a:latin typeface="Cambria Math" panose="02040503050406030204" pitchFamily="18" charset="0"/>
                              </a:rPr>
                              <m:t>𝑛𝑦</m:t>
                            </m:r>
                          </m:sub>
                        </m:sSub>
                      </m:num>
                      <m:den>
                        <m:r>
                          <a:rPr lang="hu-HU" sz="2400" i="1">
                            <a:latin typeface="Cambria Math" panose="02040503050406030204" pitchFamily="18" charset="0"/>
                          </a:rPr>
                          <m:t>𝐴</m:t>
                        </m:r>
                      </m:den>
                    </m:f>
                  </m:oMath>
                </a14:m>
                <a:r>
                  <a:rPr lang="hu-HU" sz="2400" dirty="0" smtClean="0"/>
                  <a:t>              </a:t>
                </a:r>
                <a:r>
                  <a:rPr lang="hu-HU" sz="2400" dirty="0" smtClean="0">
                    <a:solidFill>
                      <a:srgbClr val="FF0000"/>
                    </a:solidFill>
                  </a:rPr>
                  <a:t>A=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hu-HU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hu-HU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hu-HU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𝑛𝑦</m:t>
                            </m:r>
                          </m:sub>
                        </m:sSub>
                      </m:num>
                      <m:den>
                        <m:r>
                          <a:rPr lang="hu-HU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𝑝</m:t>
                        </m:r>
                      </m:den>
                    </m:f>
                  </m:oMath>
                </a14:m>
                <a:endParaRPr lang="hu-HU" sz="2400" dirty="0" smtClean="0"/>
              </a:p>
              <a:p>
                <a:pPr marL="0" indent="0">
                  <a:buNone/>
                </a:pPr>
                <a:r>
                  <a:rPr lang="hu-HU" sz="2400" dirty="0" smtClean="0"/>
                  <a:t>3.Az üzem betonpadlózatára a megengedett legnagyobb nyomás 20kPa. A gyalugép súlya16000N. Mekkorának kell lennie a gyalugép talpfelületének?</a:t>
                </a:r>
              </a:p>
              <a:p>
                <a:pPr marL="0" indent="0">
                  <a:buNone/>
                </a:pPr>
                <a:r>
                  <a:rPr lang="hu-HU" sz="2400" dirty="0" smtClean="0"/>
                  <a:t>Adatok, átváltás: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hu-HU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hu-HU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hu-HU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𝑛𝑦</m:t>
                        </m:r>
                      </m:sub>
                    </m:sSub>
                  </m:oMath>
                </a14:m>
                <a:r>
                  <a:rPr lang="hu-HU" sz="2400" dirty="0" smtClean="0"/>
                  <a:t>=16000N</a:t>
                </a:r>
              </a:p>
              <a:p>
                <a:pPr marL="0" indent="0">
                  <a:buNone/>
                </a:pPr>
                <a:r>
                  <a:rPr lang="hu-HU" sz="2400" dirty="0" smtClean="0"/>
                  <a:t>p=20 kPa=20000Pa=20000</a:t>
                </a:r>
              </a:p>
              <a:p>
                <a:pPr marL="0" indent="0">
                  <a:buNone/>
                </a:pPr>
                <a:r>
                  <a:rPr lang="hu-HU" sz="2400" dirty="0" smtClean="0"/>
                  <a:t>Képlet, behelyettesítés:</a:t>
                </a:r>
              </a:p>
              <a:p>
                <a:pPr marL="0" indent="0">
                  <a:buNone/>
                </a:pPr>
                <a:r>
                  <a:rPr lang="hu-HU" sz="2400" dirty="0" smtClean="0">
                    <a:solidFill>
                      <a:srgbClr val="FF0000"/>
                    </a:solidFill>
                  </a:rPr>
                  <a:t>A</a:t>
                </a:r>
                <a:r>
                  <a:rPr lang="hu-HU" sz="2400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hu-HU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hu-HU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hu-HU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𝑛𝑦</m:t>
                            </m:r>
                          </m:sub>
                        </m:sSub>
                      </m:num>
                      <m:den>
                        <m:r>
                          <a:rPr lang="hu-HU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𝑝</m:t>
                        </m:r>
                      </m:den>
                    </m:f>
                  </m:oMath>
                </a14:m>
                <a:r>
                  <a:rPr lang="hu-HU" sz="2400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b="0" i="1" smtClean="0">
                            <a:latin typeface="Cambria Math" panose="02040503050406030204" pitchFamily="18" charset="0"/>
                          </a:rPr>
                          <m:t>16000</m:t>
                        </m:r>
                        <m:r>
                          <a:rPr lang="hu-HU" sz="2400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num>
                      <m:den>
                        <m:r>
                          <a:rPr lang="hu-HU" sz="2400" b="0" i="1" smtClean="0">
                            <a:latin typeface="Cambria Math" panose="02040503050406030204" pitchFamily="18" charset="0"/>
                          </a:rPr>
                          <m:t>20000</m:t>
                        </m:r>
                        <m:f>
                          <m:fPr>
                            <m:ctrlPr>
                              <a:rPr lang="hu-HU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hu-HU" sz="2400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hu-HU" sz="2400" dirty="0"/>
                              <m:t>m</m:t>
                            </m:r>
                            <m:r>
                              <m:rPr>
                                <m:nor/>
                              </m:rPr>
                              <a:rPr lang="hu-HU" sz="2400" baseline="30000" dirty="0"/>
                              <m:t>2</m:t>
                            </m:r>
                          </m:den>
                        </m:f>
                      </m:den>
                    </m:f>
                  </m:oMath>
                </a14:m>
                <a:r>
                  <a:rPr lang="hu-HU" sz="2400" dirty="0" smtClean="0"/>
                  <a:t>=</a:t>
                </a:r>
                <a:r>
                  <a:rPr lang="hu-HU" sz="2400" b="1" dirty="0" smtClean="0">
                    <a:solidFill>
                      <a:srgbClr val="FF0000"/>
                    </a:solidFill>
                  </a:rPr>
                  <a:t>0,8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hu-HU" sz="2400" b="1" dirty="0">
                        <a:solidFill>
                          <a:srgbClr val="FF0000"/>
                        </a:solidFill>
                      </a:rPr>
                      <m:t>m</m:t>
                    </m:r>
                    <m:r>
                      <m:rPr>
                        <m:nor/>
                      </m:rPr>
                      <a:rPr lang="hu-HU" sz="2400" b="1" baseline="30000" dirty="0">
                        <a:solidFill>
                          <a:srgbClr val="FF0000"/>
                        </a:solidFill>
                      </a:rPr>
                      <m:t>2</m:t>
                    </m:r>
                  </m:oMath>
                </a14:m>
                <a:endParaRPr lang="hu-HU" sz="2400" b="1" dirty="0" smtClean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hu-HU" sz="2400" dirty="0" smtClean="0"/>
                  <a:t>Tehát a talp felülete 0,8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hu-HU" sz="2400" dirty="0"/>
                      <m:t>m</m:t>
                    </m:r>
                    <m:r>
                      <m:rPr>
                        <m:nor/>
                      </m:rPr>
                      <a:rPr lang="hu-HU" sz="2400" baseline="30000" dirty="0"/>
                      <m:t>2</m:t>
                    </m:r>
                  </m:oMath>
                </a14:m>
                <a:r>
                  <a:rPr lang="hu-HU" sz="2400" dirty="0" smtClean="0"/>
                  <a:t> lehet maximum.</a:t>
                </a:r>
                <a:endParaRPr lang="hu-HU" sz="2400" dirty="0"/>
              </a:p>
              <a:p>
                <a:pPr marL="0" indent="0">
                  <a:buNone/>
                </a:pPr>
                <a:endParaRPr lang="hu-HU" sz="2000" dirty="0"/>
              </a:p>
            </p:txBody>
          </p:sp>
        </mc:Choice>
        <mc:Fallback xmlns="">
          <p:sp>
            <p:nvSpPr>
              <p:cNvPr id="3" name="Tartalom helye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50900" y="928914"/>
                <a:ext cx="10515600" cy="5312229"/>
              </a:xfrm>
              <a:blipFill>
                <a:blip r:embed="rId4"/>
                <a:stretch>
                  <a:fillRect l="-928" t="-917" b="-2752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Jobbra nyíl 4"/>
          <p:cNvSpPr/>
          <p:nvPr/>
        </p:nvSpPr>
        <p:spPr>
          <a:xfrm>
            <a:off x="1825172" y="1552815"/>
            <a:ext cx="766482" cy="348769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6" name="Hang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719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524"/>
    </mc:Choice>
    <mc:Fallback xmlns="">
      <p:transition spd="slow" advTm="845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4294967295"/>
          </p:nvPr>
        </p:nvSpPr>
        <p:spPr>
          <a:xfrm>
            <a:off x="0" y="300038"/>
            <a:ext cx="10515600" cy="5876925"/>
          </a:xfrm>
        </p:spPr>
        <p:txBody>
          <a:bodyPr/>
          <a:lstStyle/>
          <a:p>
            <a:r>
              <a:rPr lang="hu-HU" dirty="0" smtClean="0"/>
              <a:t>Kérném, hogy a ppt alapján készítsetek egy vázlatot a füzetbe!</a:t>
            </a:r>
          </a:p>
          <a:p>
            <a:r>
              <a:rPr lang="hu-HU" dirty="0" smtClean="0"/>
              <a:t>A mintafeladatokat nem kell lemásolni, csak jól nézzétek át, hogy kell megoldani a feladatokat!</a:t>
            </a:r>
          </a:p>
          <a:p>
            <a:r>
              <a:rPr lang="hu-HU" dirty="0" smtClean="0"/>
              <a:t>Tanulni a </a:t>
            </a:r>
            <a:r>
              <a:rPr lang="hu-HU" dirty="0" err="1" smtClean="0"/>
              <a:t>tk</a:t>
            </a:r>
            <a:r>
              <a:rPr lang="hu-HU" dirty="0" smtClean="0"/>
              <a:t>. 84.o-86. oldalig kell.</a:t>
            </a:r>
          </a:p>
          <a:p>
            <a:r>
              <a:rPr lang="hu-HU" dirty="0" smtClean="0"/>
              <a:t>Írásbeli MF. 40. oldal.</a:t>
            </a:r>
          </a:p>
          <a:p>
            <a:pPr marL="0" indent="0">
              <a:buNone/>
            </a:pPr>
            <a:r>
              <a:rPr lang="hu-HU" dirty="0" smtClean="0"/>
              <a:t>Nem kell visszaküldeni, csak jelöljétek a krétában, hogy megcsináltátok a házi feladatot!</a:t>
            </a:r>
          </a:p>
          <a:p>
            <a:pPr marL="0" indent="0">
              <a:buNone/>
            </a:pPr>
            <a:r>
              <a:rPr lang="hu-HU" dirty="0" smtClean="0"/>
              <a:t>Gabi néni</a:t>
            </a:r>
          </a:p>
          <a:p>
            <a:pPr marL="0" indent="0">
              <a:buNone/>
            </a:pPr>
            <a:endParaRPr lang="hu-HU" dirty="0"/>
          </a:p>
        </p:txBody>
      </p:sp>
      <p:pic>
        <p:nvPicPr>
          <p:cNvPr id="1026" name="Picture 2" descr="https://upload.wikimedia.org/wikipedia/commons/thumb/e/e0/SNice.svg/220px-SNice.sv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2786" y="3619363"/>
            <a:ext cx="2095500" cy="209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Hang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38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156"/>
    </mc:Choice>
    <mc:Fallback xmlns="">
      <p:transition spd="slow" advTm="421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azetta">
  <a:themeElements>
    <a:clrScheme name="Fazet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zet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zet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923</TotalTime>
  <Words>538</Words>
  <Application>Microsoft Office PowerPoint</Application>
  <PresentationFormat>Szélesvásznú</PresentationFormat>
  <Paragraphs>67</Paragraphs>
  <Slides>6</Slides>
  <Notes>0</Notes>
  <HiddenSlides>0</HiddenSlides>
  <MMClips>6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6</vt:i4>
      </vt:variant>
    </vt:vector>
  </HeadingPairs>
  <TitlesOfParts>
    <vt:vector size="11" baseType="lpstr">
      <vt:lpstr>Arial</vt:lpstr>
      <vt:lpstr>Cambria Math</vt:lpstr>
      <vt:lpstr>Trebuchet MS</vt:lpstr>
      <vt:lpstr>Wingdings 3</vt:lpstr>
      <vt:lpstr>Fazetta</vt:lpstr>
      <vt:lpstr>A nyomás</vt:lpstr>
      <vt:lpstr>PowerPoint-bemutató</vt:lpstr>
      <vt:lpstr>A nyomás kiszámítása (példa)</vt:lpstr>
      <vt:lpstr>A nyomóerő kiszámítása(példa)</vt:lpstr>
      <vt:lpstr>A nyomott felület kiszámítása(példa)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nyomás</dc:title>
  <dc:creator>Villanyi Gabriella</dc:creator>
  <cp:lastModifiedBy>Szabó Éva</cp:lastModifiedBy>
  <cp:revision>24</cp:revision>
  <dcterms:created xsi:type="dcterms:W3CDTF">2020-04-14T09:05:32Z</dcterms:created>
  <dcterms:modified xsi:type="dcterms:W3CDTF">2020-04-27T06:20:18Z</dcterms:modified>
</cp:coreProperties>
</file>