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5" r:id="rId2"/>
    <p:sldId id="257" r:id="rId3"/>
    <p:sldId id="259" r:id="rId4"/>
    <p:sldId id="260" r:id="rId5"/>
    <p:sldId id="261" r:id="rId6"/>
    <p:sldId id="262" r:id="rId7"/>
    <p:sldId id="263" r:id="rId8"/>
    <p:sldId id="258"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hu-HU" smtClean="0"/>
              <a:t>Mintacím szerkesztése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u-HU" smtClean="0"/>
              <a:t>Kattintson ide az alcím mintájának szerkesztéséhez</a:t>
            </a:r>
            <a:endParaRPr lang="en-US" dirty="0"/>
          </a:p>
        </p:txBody>
      </p:sp>
      <p:sp>
        <p:nvSpPr>
          <p:cNvPr id="4" name="Date Placeholder 3"/>
          <p:cNvSpPr>
            <a:spLocks noGrp="1"/>
          </p:cNvSpPr>
          <p:nvPr>
            <p:ph type="dt" sz="half" idx="10"/>
          </p:nvPr>
        </p:nvSpPr>
        <p:spPr/>
        <p:txBody>
          <a:bodyPr/>
          <a:lstStyle/>
          <a:p>
            <a:fld id="{A423BF71-38B7-8642-BFCE-EDAE9BD0CBAF}" type="datetimeFigureOut">
              <a:rPr lang="en-US" dirty="0"/>
              <a:t>4/24/2024</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Content Placeholder 2"/>
          <p:cNvSpPr>
            <a:spLocks noGrp="1"/>
          </p:cNvSpPr>
          <p:nvPr>
            <p:ph idx="1"/>
          </p:nvPr>
        </p:nvSpPr>
        <p:spPr/>
        <p:txBody>
          <a:bodyPr ancho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B6981CDE-9BE7-C544-8ACB-7077DFC4270F}" type="datetimeFigureOut">
              <a:rPr lang="en-US" dirty="0"/>
              <a:t>4/24/2024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hu-HU" smtClean="0"/>
              <a:t>Mintacím szerkesztése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55BA285-9698-1B45-8319-D90A8C63F150}" type="datetimeFigureOut">
              <a:rPr lang="en-US" dirty="0"/>
              <a:t>4/24/2024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hu-HU" smtClean="0"/>
              <a:t>Mintacím szerkesztése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Date Placeholder 4"/>
          <p:cNvSpPr>
            <a:spLocks noGrp="1"/>
          </p:cNvSpPr>
          <p:nvPr>
            <p:ph type="dt" sz="half" idx="10"/>
          </p:nvPr>
        </p:nvSpPr>
        <p:spPr/>
        <p:txBody>
          <a:bodyPr/>
          <a:lstStyle/>
          <a:p>
            <a:fld id="{0A86CD42-43FF-B740-998F-DCC3802C4CE3}" type="datetimeFigureOut">
              <a:rPr lang="en-US" dirty="0"/>
              <a:t>4/24/2024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hu-HU" smtClean="0"/>
              <a:t>Mintacím szerkesztése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Content Placeholder 3"/>
          <p:cNvSpPr>
            <a:spLocks noGrp="1"/>
          </p:cNvSpPr>
          <p:nvPr>
            <p:ph sz="half" idx="2"/>
          </p:nvPr>
        </p:nvSpPr>
        <p:spPr>
          <a:xfrm>
            <a:off x="1534695" y="2824269"/>
            <a:ext cx="4608576" cy="2644457"/>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Content Placeholder 5"/>
          <p:cNvSpPr>
            <a:spLocks noGrp="1"/>
          </p:cNvSpPr>
          <p:nvPr>
            <p:ph sz="quarter" idx="4"/>
          </p:nvPr>
        </p:nvSpPr>
        <p:spPr>
          <a:xfrm>
            <a:off x="6454792" y="2821491"/>
            <a:ext cx="4608576" cy="2637371"/>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7" name="Date Placeholder 6"/>
          <p:cNvSpPr>
            <a:spLocks noGrp="1"/>
          </p:cNvSpPr>
          <p:nvPr>
            <p:ph type="dt" sz="half" idx="10"/>
          </p:nvPr>
        </p:nvSpPr>
        <p:spPr/>
        <p:txBody>
          <a:bodyPr/>
          <a:lstStyle/>
          <a:p>
            <a:fld id="{CEA0FFBD-2EE4-8547-BBAE-A1AC91C8D77E}" type="datetimeFigureOut">
              <a:rPr lang="en-US" dirty="0"/>
              <a:t>4/24/2024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Date Placeholder 2"/>
          <p:cNvSpPr>
            <a:spLocks noGrp="1"/>
          </p:cNvSpPr>
          <p:nvPr>
            <p:ph type="dt" sz="half" idx="10"/>
          </p:nvPr>
        </p:nvSpPr>
        <p:spPr/>
        <p:txBody>
          <a:bodyPr/>
          <a:lstStyle/>
          <a:p>
            <a:fld id="{955A2352-D7AC-F242-9256-A4477BCBF354}" type="datetimeFigureOut">
              <a:rPr lang="en-US" dirty="0"/>
              <a:t>4/24/2024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CFC6A-9AE6-404D-9FDD-168B477B9C90}" type="datetimeFigureOut">
              <a:rPr lang="en-US" dirty="0"/>
              <a:t>4/24/2024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hu-HU" smtClean="0"/>
              <a:t>Mintacím szerkesztése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smtClean="0"/>
              <a:t>Mintaszöveg szerkesztése</a:t>
            </a:r>
          </a:p>
        </p:txBody>
      </p:sp>
      <p:sp>
        <p:nvSpPr>
          <p:cNvPr id="5" name="Date Placeholder 4"/>
          <p:cNvSpPr>
            <a:spLocks noGrp="1"/>
          </p:cNvSpPr>
          <p:nvPr>
            <p:ph type="dt" sz="half" idx="10"/>
          </p:nvPr>
        </p:nvSpPr>
        <p:spPr/>
        <p:txBody>
          <a:bodyPr/>
          <a:lstStyle/>
          <a:p>
            <a:fld id="{61CFCDFD-B4CF-A241-8D71-E814B10BEAF4}" type="datetimeFigureOut">
              <a:rPr lang="en-US" dirty="0"/>
              <a:t>4/24/2024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hu-HU" smtClean="0"/>
              <a:t>Mintacím szerkesztése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u-HU" smtClean="0"/>
              <a:t>Kép beszúrásához kattintson az ikonra</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u-HU" smtClean="0"/>
              <a:t>Mintaszöveg szerkesztése</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6A7B589-FD4B-7E46-869A-CBADC5FC564E}" type="datetimeFigureOut">
              <a:rPr lang="en-US" dirty="0"/>
              <a:t>4/24/2024</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Vertical Text Placeholder 2"/>
          <p:cNvSpPr>
            <a:spLocks noGrp="1"/>
          </p:cNvSpPr>
          <p:nvPr>
            <p:ph type="body" orient="vert" idx="1"/>
          </p:nvPr>
        </p:nvSpPr>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73B025CB-9D18-264E-A945-2D020344C9DA}" type="datetimeFigureOut">
              <a:rPr lang="en-US" dirty="0"/>
              <a:t>4/24/2024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hu-HU" smtClean="0"/>
              <a:t>Mintacím szerkesztése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507EFB6C-7E96-8F41-8872-189CA1C59F84}" type="datetimeFigureOut">
              <a:rPr lang="en-US" dirty="0"/>
              <a:t>4/24/2024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hu-HU" smtClean="0"/>
              <a:t>Mintacím szerkesztése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CD8A92E-5FF9-8143-81B3-CCB531513398}" type="datetimeFigureOut">
              <a:rPr lang="en-US" dirty="0"/>
              <a:t>4/24/2024</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a:bodyPr>
          <a:lstStyle/>
          <a:p>
            <a:r>
              <a:rPr lang="hu-HU" sz="6600" dirty="0" smtClean="0"/>
              <a:t>„Felelős Iskola”</a:t>
            </a:r>
            <a:endParaRPr lang="hu-HU" sz="6600" dirty="0"/>
          </a:p>
        </p:txBody>
      </p:sp>
      <p:sp>
        <p:nvSpPr>
          <p:cNvPr id="3" name="Tartalom helye 2"/>
          <p:cNvSpPr>
            <a:spLocks noGrp="1"/>
          </p:cNvSpPr>
          <p:nvPr>
            <p:ph idx="1"/>
          </p:nvPr>
        </p:nvSpPr>
        <p:spPr>
          <a:xfrm>
            <a:off x="1534696" y="3200400"/>
            <a:ext cx="9520158" cy="2265945"/>
          </a:xfrm>
        </p:spPr>
        <p:txBody>
          <a:bodyPr>
            <a:normAutofit/>
          </a:bodyPr>
          <a:lstStyle/>
          <a:p>
            <a:r>
              <a:rPr lang="hu-HU" sz="1600" i="1" dirty="0"/>
              <a:t>„Az igazi ajándék a masni alatt csakis az</a:t>
            </a:r>
            <a:r>
              <a:rPr lang="hu-HU" sz="1600" b="1" i="1" dirty="0"/>
              <a:t> odafigyelés</a:t>
            </a:r>
            <a:r>
              <a:rPr lang="hu-HU" sz="1600" i="1" dirty="0"/>
              <a:t> lehet, az ölelés, a törődés, az, ami erőt ad. Hiszen amikor már nincs honnan erőt merítened, amikor teljesen kimerülve azt hinnéd, hogy már nincs több erőd, akkor jön valaki, meg még valaki, meg még sokan mások, és valahogy mindannyian rámutatnak arra, hogy nincs igazad. Talán még abban is segítenek, hogy merre van a tovább - és bizony ennél nagyobb erőt semmi sem adhat</a:t>
            </a:r>
            <a:r>
              <a:rPr lang="hu-HU" sz="1600" i="1" dirty="0" smtClean="0"/>
              <a:t>.”(Oravecz Nóra)</a:t>
            </a:r>
            <a:r>
              <a:rPr lang="hu-HU" sz="1600" i="1" dirty="0"/>
              <a:t/>
            </a:r>
            <a:br>
              <a:rPr lang="hu-HU" sz="1600" i="1" dirty="0"/>
            </a:br>
            <a:endParaRPr lang="hu-HU" sz="1600" i="1" dirty="0"/>
          </a:p>
        </p:txBody>
      </p:sp>
      <p:pic>
        <p:nvPicPr>
          <p:cNvPr id="4" name="Kép 3"/>
          <p:cNvPicPr>
            <a:picLocks noChangeAspect="1"/>
          </p:cNvPicPr>
          <p:nvPr/>
        </p:nvPicPr>
        <p:blipFill>
          <a:blip r:embed="rId2"/>
          <a:stretch>
            <a:fillRect/>
          </a:stretch>
        </p:blipFill>
        <p:spPr>
          <a:xfrm>
            <a:off x="9467007" y="924033"/>
            <a:ext cx="1853345" cy="1859441"/>
          </a:xfrm>
          <a:prstGeom prst="rect">
            <a:avLst/>
          </a:prstGeom>
        </p:spPr>
      </p:pic>
    </p:spTree>
    <p:extLst>
      <p:ext uri="{BB962C8B-B14F-4D97-AF65-F5344CB8AC3E}">
        <p14:creationId xmlns:p14="http://schemas.microsoft.com/office/powerpoint/2010/main" val="11462940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534696" y="640081"/>
            <a:ext cx="9520158" cy="1689552"/>
          </a:xfrm>
        </p:spPr>
        <p:txBody>
          <a:bodyPr>
            <a:normAutofit/>
          </a:bodyPr>
          <a:lstStyle/>
          <a:p>
            <a:r>
              <a:rPr lang="hu-HU" sz="4400" b="1" dirty="0">
                <a:solidFill>
                  <a:srgbClr val="C00000"/>
                </a:solidFill>
              </a:rPr>
              <a:t>Hunyadi Mozaik Nap</a:t>
            </a:r>
            <a:br>
              <a:rPr lang="hu-HU" sz="4400" b="1" dirty="0">
                <a:solidFill>
                  <a:srgbClr val="C00000"/>
                </a:solidFill>
              </a:rPr>
            </a:br>
            <a:r>
              <a:rPr lang="hu-HU" dirty="0"/>
              <a:t>                                                         2024.március 27.</a:t>
            </a:r>
            <a:br>
              <a:rPr lang="hu-HU" dirty="0"/>
            </a:br>
            <a:endParaRPr lang="hu-HU" dirty="0"/>
          </a:p>
        </p:txBody>
      </p:sp>
      <p:pic>
        <p:nvPicPr>
          <p:cNvPr id="6" name="Tartalom helye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54734" y="1619794"/>
            <a:ext cx="4303712" cy="4460467"/>
          </a:xfrm>
        </p:spPr>
      </p:pic>
    </p:spTree>
    <p:extLst>
      <p:ext uri="{BB962C8B-B14F-4D97-AF65-F5344CB8AC3E}">
        <p14:creationId xmlns:p14="http://schemas.microsoft.com/office/powerpoint/2010/main" val="14687419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520" y="363583"/>
            <a:ext cx="5682343" cy="5682343"/>
          </a:xfrm>
          <a:prstGeom prst="rect">
            <a:avLst/>
          </a:prstGeom>
        </p:spPr>
      </p:pic>
      <p:sp>
        <p:nvSpPr>
          <p:cNvPr id="3" name="Téglalap 2"/>
          <p:cNvSpPr/>
          <p:nvPr/>
        </p:nvSpPr>
        <p:spPr>
          <a:xfrm>
            <a:off x="7040880" y="1859340"/>
            <a:ext cx="4049486" cy="3816429"/>
          </a:xfrm>
          <a:prstGeom prst="rect">
            <a:avLst/>
          </a:prstGeom>
        </p:spPr>
        <p:txBody>
          <a:bodyPr wrap="square">
            <a:spAutoFit/>
          </a:bodyPr>
          <a:lstStyle/>
          <a:p>
            <a:pPr algn="just"/>
            <a:r>
              <a:rPr lang="hu-HU" sz="1600" dirty="0"/>
              <a:t>Nekem az Elveszett dallam interaktív mese volt egy Melinda nevű plüssmacival, akinek volt hallókészüléke. A gyerekek már észrevették a széken a macit, és kérdezgették is, hogy kié ez a plüssmaci, mit fogunk csinálni vele. Voltak akik, csak a mesemondás közben vették észre, hogy </a:t>
            </a:r>
            <a:r>
              <a:rPr lang="hu-HU" sz="1600" dirty="0" err="1"/>
              <a:t>jéééé</a:t>
            </a:r>
            <a:r>
              <a:rPr lang="hu-HU" sz="1600" dirty="0"/>
              <a:t>, van hallókészüléke a macinak! Ez a hallókészülék rá volt varrva, de minden osztály tanácstalanul nézte és kérdezte, hogy ez hogy került a fülére. Mindenesetre Melinda mackó nagyon szép kalandokat élt át a gyerekek által a húsvéti tojáskereséstől kezdve az égett palacsinta vállalkozásig</a:t>
            </a:r>
            <a:r>
              <a:rPr lang="hu-HU" dirty="0"/>
              <a:t>.</a:t>
            </a:r>
          </a:p>
        </p:txBody>
      </p:sp>
    </p:spTree>
    <p:extLst>
      <p:ext uri="{BB962C8B-B14F-4D97-AF65-F5344CB8AC3E}">
        <p14:creationId xmlns:p14="http://schemas.microsoft.com/office/powerpoint/2010/main" val="17196102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dirty="0"/>
          </a:p>
        </p:txBody>
      </p:sp>
      <p:pic>
        <p:nvPicPr>
          <p:cNvPr id="4" name="Tartalom hely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3176" y="804519"/>
            <a:ext cx="5174481" cy="5174481"/>
          </a:xfrm>
        </p:spPr>
      </p:pic>
      <p:sp>
        <p:nvSpPr>
          <p:cNvPr id="5" name="Téglalap 4"/>
          <p:cNvSpPr/>
          <p:nvPr/>
        </p:nvSpPr>
        <p:spPr>
          <a:xfrm>
            <a:off x="6230983" y="889845"/>
            <a:ext cx="4823871" cy="4555093"/>
          </a:xfrm>
          <a:prstGeom prst="rect">
            <a:avLst/>
          </a:prstGeom>
        </p:spPr>
        <p:txBody>
          <a:bodyPr wrap="square">
            <a:spAutoFit/>
          </a:bodyPr>
          <a:lstStyle/>
          <a:p>
            <a:endParaRPr lang="hu-HU" dirty="0"/>
          </a:p>
          <a:p>
            <a:pPr algn="just"/>
            <a:r>
              <a:rPr lang="hu-HU" sz="1600" dirty="0" smtClean="0"/>
              <a:t>Volt egy terem, ahol a különböző csoportokat fogadtam, de akiké az osztályterem volt, velük nem volt órám. De </a:t>
            </a:r>
            <a:r>
              <a:rPr lang="hu-HU" sz="1600" dirty="0"/>
              <a:t>mivel az ő termük volt alapból, így minden szünetben bejöttek a termükbe enni, inni, stb.. A csapatból volt egy eleven kis srác, aki elég nagyhangú volt, picit nehéz volt őt fegyelmeznie az osztályfőnökének. A lényeg, hogy nekem nem volt semmilyen kontaktom vele. Viszont ahogy eltelt a nap, s végeztem, elköszöntem az osztálytól is. A lényeg, hogy valaki hátulról hirtelen megölelt és azt mondta, hogy nagyon fogsz hiányozni, szeretlek. Én azt hittem, hogy valamelyik kishölgy az, úgy hirtelen. Aztán megfordultam és láttam, hogy az a kis srác az, aki az osztály kisördöge volt. Szó se róla nagyon meghatott és innen is látszik, hogy az ilyen kis lurkókban, akik ennyire elevenek, ezekben mekkora rejtett szeretet lakozik.</a:t>
            </a:r>
          </a:p>
        </p:txBody>
      </p:sp>
    </p:spTree>
    <p:extLst>
      <p:ext uri="{BB962C8B-B14F-4D97-AF65-F5344CB8AC3E}">
        <p14:creationId xmlns:p14="http://schemas.microsoft.com/office/powerpoint/2010/main" val="28677888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653143" y="2220685"/>
            <a:ext cx="5016137" cy="3461657"/>
          </a:xfrm>
        </p:spPr>
        <p:txBody>
          <a:bodyPr>
            <a:normAutofit fontScale="90000"/>
          </a:bodyPr>
          <a:lstStyle/>
          <a:p>
            <a:pPr algn="just"/>
            <a:r>
              <a:rPr lang="hu-HU" sz="1600" dirty="0" smtClean="0"/>
              <a:t/>
            </a:r>
            <a:br>
              <a:rPr lang="hu-HU" sz="1600" dirty="0" smtClean="0"/>
            </a:br>
            <a:r>
              <a:rPr lang="hu-HU" sz="1600" dirty="0"/>
              <a:t/>
            </a:r>
            <a:br>
              <a:rPr lang="hu-HU" sz="1600" dirty="0"/>
            </a:br>
            <a:r>
              <a:rPr lang="hu-HU" sz="1600" dirty="0" smtClean="0"/>
              <a:t/>
            </a:r>
            <a:br>
              <a:rPr lang="hu-HU" sz="1600" dirty="0" smtClean="0"/>
            </a:br>
            <a:r>
              <a:rPr lang="hu-HU" sz="1600" dirty="0"/>
              <a:t/>
            </a:r>
            <a:br>
              <a:rPr lang="hu-HU" sz="1600" dirty="0"/>
            </a:br>
            <a:r>
              <a:rPr lang="hu-HU" sz="1800" dirty="0" smtClean="0"/>
              <a:t>A </a:t>
            </a:r>
            <a:r>
              <a:rPr lang="hu-HU" sz="1800" dirty="0"/>
              <a:t>hangtálak és a különböző hangkeltő eszközök teljesen magukkal ragadták, lekötötték a gyerekek figyelmét. A legtöbben alig akartak kimenni óra végén a teremből, mindenki szeretett volna még zenélni a hangszereken, az összes eszközt kipróbálni, de az órák közötti szünetekben is vissza-vissza jöttek!</a:t>
            </a:r>
            <a:br>
              <a:rPr lang="hu-HU" sz="1800" dirty="0"/>
            </a:br>
            <a:r>
              <a:rPr lang="hu-HU" sz="1800" dirty="0"/>
              <a:t>A hangtálak rezgéseinek szemléltetésekor, a hatalmas rácsodálkozások mellett a "varázslat" szó hangzott el legtöbbször!</a:t>
            </a:r>
            <a:br>
              <a:rPr lang="hu-HU" sz="1800" dirty="0"/>
            </a:br>
            <a:r>
              <a:rPr lang="hu-HU" sz="1800" dirty="0"/>
              <a:t>A foglalkozás végi mini relaxációra minden gyerek nyitott volt, előfordult hogy maguk kérték, játék helyett inkább </a:t>
            </a:r>
            <a:r>
              <a:rPr lang="hu-HU" sz="1800" dirty="0" smtClean="0"/>
              <a:t>pihenés-ének</a:t>
            </a:r>
            <a:r>
              <a:rPr lang="hu-HU" sz="1800" dirty="0"/>
              <a:t>! Ilyenkor én játszottam a hangterápiás eszközökön, ők pedig a székre, egymásra, asztalra borulva tudtak pár percet pihenni. Volt olyan gyerek, aki ezalatt olyan mély álomba merült, hogy a társainak illetve a tanárnak kellett felkeltenie!</a:t>
            </a:r>
          </a:p>
        </p:txBody>
      </p:sp>
      <p:pic>
        <p:nvPicPr>
          <p:cNvPr id="4" name="Tartalom hely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95851" y="773063"/>
            <a:ext cx="5059003" cy="5059003"/>
          </a:xfrm>
        </p:spPr>
      </p:pic>
    </p:spTree>
    <p:extLst>
      <p:ext uri="{BB962C8B-B14F-4D97-AF65-F5344CB8AC3E}">
        <p14:creationId xmlns:p14="http://schemas.microsoft.com/office/powerpoint/2010/main" val="8847385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pic>
        <p:nvPicPr>
          <p:cNvPr id="4" name="Tartalom hely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38020" y="927463"/>
            <a:ext cx="5009108" cy="5009108"/>
          </a:xfrm>
        </p:spPr>
      </p:pic>
      <p:sp>
        <p:nvSpPr>
          <p:cNvPr id="5" name="Téglalap 4"/>
          <p:cNvSpPr/>
          <p:nvPr/>
        </p:nvSpPr>
        <p:spPr>
          <a:xfrm>
            <a:off x="942422" y="1859340"/>
            <a:ext cx="5406127" cy="3139321"/>
          </a:xfrm>
          <a:prstGeom prst="rect">
            <a:avLst/>
          </a:prstGeom>
        </p:spPr>
        <p:txBody>
          <a:bodyPr wrap="square">
            <a:spAutoFit/>
          </a:bodyPr>
          <a:lstStyle/>
          <a:p>
            <a:r>
              <a:rPr lang="hu-HU" dirty="0"/>
              <a:t>Kértem a gyerekektől visszajelzést, egy szót, egy gondolatot, ami az órámról eszükbe jutott, többek között az alábbiak hangzottak el:</a:t>
            </a:r>
          </a:p>
          <a:p>
            <a:r>
              <a:rPr lang="hu-HU" dirty="0"/>
              <a:t>Nyugalom</a:t>
            </a:r>
          </a:p>
          <a:p>
            <a:r>
              <a:rPr lang="hu-HU" dirty="0"/>
              <a:t>Pihenés</a:t>
            </a:r>
          </a:p>
          <a:p>
            <a:r>
              <a:rPr lang="hu-HU" dirty="0"/>
              <a:t>Varázslat </a:t>
            </a:r>
          </a:p>
          <a:p>
            <a:r>
              <a:rPr lang="hu-HU" dirty="0"/>
              <a:t>A legjobb óra</a:t>
            </a:r>
          </a:p>
          <a:p>
            <a:r>
              <a:rPr lang="hu-HU" dirty="0"/>
              <a:t>Jók voltak a hangok</a:t>
            </a:r>
          </a:p>
          <a:p>
            <a:r>
              <a:rPr lang="hu-HU" dirty="0"/>
              <a:t>Legeslegjobb </a:t>
            </a:r>
          </a:p>
          <a:p>
            <a:r>
              <a:rPr lang="hu-HU" dirty="0"/>
              <a:t>Köszönöm!</a:t>
            </a:r>
          </a:p>
          <a:p>
            <a:r>
              <a:rPr lang="hu-HU" dirty="0"/>
              <a:t>Luxus </a:t>
            </a:r>
            <a:r>
              <a:rPr lang="hu-HU" dirty="0" smtClean="0"/>
              <a:t>óra</a:t>
            </a:r>
            <a:endParaRPr lang="hu-HU" dirty="0"/>
          </a:p>
        </p:txBody>
      </p:sp>
    </p:spTree>
    <p:extLst>
      <p:ext uri="{BB962C8B-B14F-4D97-AF65-F5344CB8AC3E}">
        <p14:creationId xmlns:p14="http://schemas.microsoft.com/office/powerpoint/2010/main" val="29301398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pic>
        <p:nvPicPr>
          <p:cNvPr id="4" name="Tartalom hely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7201" y="412632"/>
            <a:ext cx="5256647" cy="5256647"/>
          </a:xfrm>
        </p:spPr>
      </p:pic>
      <p:sp>
        <p:nvSpPr>
          <p:cNvPr id="5" name="Téglalap 4"/>
          <p:cNvSpPr/>
          <p:nvPr/>
        </p:nvSpPr>
        <p:spPr>
          <a:xfrm>
            <a:off x="6021976" y="2551837"/>
            <a:ext cx="5032877" cy="2308324"/>
          </a:xfrm>
          <a:prstGeom prst="rect">
            <a:avLst/>
          </a:prstGeom>
        </p:spPr>
        <p:txBody>
          <a:bodyPr wrap="square">
            <a:spAutoFit/>
          </a:bodyPr>
          <a:lstStyle/>
          <a:p>
            <a:pPr algn="just"/>
            <a:r>
              <a:rPr lang="hu-HU" dirty="0"/>
              <a:t>Szünetben kezembe vettem a seprűt, hogy összehúzzam a földön lévő papír gurigákat, leesett hulladékokat, a gyerekek körbe álltak és csodálkozva megállapították, hogy ülve is tudok takarítani. 🙂  Majd beálltak segíteni, többen tartották a lapátot, hogy könnyebben felseperjem rá a szemetet. </a:t>
            </a:r>
            <a:endParaRPr lang="hu-HU" dirty="0" smtClean="0"/>
          </a:p>
          <a:p>
            <a:pPr algn="just"/>
            <a:r>
              <a:rPr lang="hu-HU" dirty="0" smtClean="0"/>
              <a:t>Nagyon </a:t>
            </a:r>
            <a:r>
              <a:rPr lang="hu-HU" dirty="0"/>
              <a:t>lelkesek és kedvesek voltak.</a:t>
            </a:r>
          </a:p>
        </p:txBody>
      </p:sp>
    </p:spTree>
    <p:extLst>
      <p:ext uri="{BB962C8B-B14F-4D97-AF65-F5344CB8AC3E}">
        <p14:creationId xmlns:p14="http://schemas.microsoft.com/office/powerpoint/2010/main" val="32424547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a:xfrm>
            <a:off x="6544491" y="802298"/>
            <a:ext cx="4510361" cy="2868365"/>
          </a:xfrm>
        </p:spPr>
        <p:txBody>
          <a:bodyPr>
            <a:noAutofit/>
          </a:bodyPr>
          <a:lstStyle/>
          <a:p>
            <a:r>
              <a:rPr lang="hu-HU" sz="1800" dirty="0" smtClean="0"/>
              <a:t>Az egyik  </a:t>
            </a:r>
            <a:r>
              <a:rPr lang="hu-HU" sz="1800" dirty="0"/>
              <a:t>4. </a:t>
            </a:r>
            <a:r>
              <a:rPr lang="hu-HU" sz="1800" dirty="0" smtClean="0"/>
              <a:t>osztályból </a:t>
            </a:r>
            <a:r>
              <a:rPr lang="hu-HU" sz="1800" dirty="0"/>
              <a:t>az óra végén odajött hozzám egy kedves lány, és megkérdezte nagyon udvariasan, hogy szeretem-e az ölelést? Mondtam, hogy én kifejezetten imádom! Így hát jól megölelgettük egymást! </a:t>
            </a:r>
            <a:r>
              <a:rPr lang="hu-HU" sz="1800" dirty="0" smtClean="0"/>
              <a:t/>
            </a:r>
            <a:br>
              <a:rPr lang="hu-HU" sz="1800" dirty="0" smtClean="0"/>
            </a:br>
            <a:r>
              <a:rPr lang="hu-HU" sz="1800" dirty="0" smtClean="0"/>
              <a:t>Nagyon </a:t>
            </a:r>
            <a:r>
              <a:rPr lang="hu-HU" sz="1800" dirty="0"/>
              <a:t>jólesett a lány </a:t>
            </a:r>
            <a:r>
              <a:rPr lang="hu-HU" sz="1800" dirty="0" err="1"/>
              <a:t>szolíd</a:t>
            </a:r>
            <a:r>
              <a:rPr lang="hu-HU" sz="1800" dirty="0"/>
              <a:t> közvetlensége és </a:t>
            </a:r>
            <a:r>
              <a:rPr lang="hu-HU" sz="1800" dirty="0" err="1"/>
              <a:t>barátságossága</a:t>
            </a:r>
            <a:r>
              <a:rPr lang="hu-HU" sz="1800" dirty="0"/>
              <a:t>! Ezúton is köszönöm neki, mert bearanyozta a napom! </a:t>
            </a:r>
            <a:r>
              <a:rPr lang="hu-HU" sz="1800" dirty="0" smtClean="0"/>
              <a:t/>
            </a:r>
            <a:br>
              <a:rPr lang="hu-HU" sz="1800" dirty="0" smtClean="0"/>
            </a:br>
            <a:r>
              <a:rPr lang="hu-HU" sz="1800" dirty="0" smtClean="0"/>
              <a:t>És </a:t>
            </a:r>
            <a:r>
              <a:rPr lang="hu-HU" sz="1800" dirty="0"/>
              <a:t>természetesen minden diáknak és tanárnőnek is </a:t>
            </a:r>
            <a:r>
              <a:rPr lang="hu-HU" sz="1800" dirty="0" smtClean="0"/>
              <a:t>köszönöm </a:t>
            </a:r>
            <a:r>
              <a:rPr lang="hu-HU" sz="1800" dirty="0"/>
              <a:t>a </a:t>
            </a:r>
            <a:r>
              <a:rPr lang="hu-HU" sz="1800" dirty="0" smtClean="0"/>
              <a:t>segítséget.</a:t>
            </a:r>
            <a:endParaRPr lang="hu-HU" sz="1800" dirty="0"/>
          </a:p>
        </p:txBody>
      </p:sp>
      <p:sp>
        <p:nvSpPr>
          <p:cNvPr id="3" name="Alcím 2"/>
          <p:cNvSpPr>
            <a:spLocks noGrp="1"/>
          </p:cNvSpPr>
          <p:nvPr>
            <p:ph type="subTitle" idx="1"/>
          </p:nvPr>
        </p:nvSpPr>
        <p:spPr/>
        <p:txBody>
          <a:bodyPr/>
          <a:lstStyle/>
          <a:p>
            <a:endParaRPr lang="hu-HU" dirty="0"/>
          </a:p>
        </p:txBody>
      </p:sp>
      <p:pic>
        <p:nvPicPr>
          <p:cNvPr id="4" name="Kép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016" y="261257"/>
            <a:ext cx="5473338" cy="5473338"/>
          </a:xfrm>
          <a:prstGeom prst="rect">
            <a:avLst/>
          </a:prstGeom>
        </p:spPr>
      </p:pic>
    </p:spTree>
    <p:extLst>
      <p:ext uri="{BB962C8B-B14F-4D97-AF65-F5344CB8AC3E}">
        <p14:creationId xmlns:p14="http://schemas.microsoft.com/office/powerpoint/2010/main" val="20680535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254034" y="1881051"/>
            <a:ext cx="4402183" cy="2037806"/>
          </a:xfrm>
        </p:spPr>
        <p:txBody>
          <a:bodyPr>
            <a:normAutofit fontScale="90000"/>
          </a:bodyPr>
          <a:lstStyle/>
          <a:p>
            <a:r>
              <a:rPr lang="hu-HU" sz="1800" dirty="0" smtClean="0"/>
              <a:t>Az idén már harmadszor voltak a vendégeink. </a:t>
            </a:r>
            <a:br>
              <a:rPr lang="hu-HU" sz="1800" dirty="0" smtClean="0"/>
            </a:br>
            <a:r>
              <a:rPr lang="hu-HU" sz="1800" dirty="0" smtClean="0"/>
              <a:t>Én minden alkalommal jól éreztem magam és sokat tanultam tőlük: őszinteség, segítőkészség, vidámság, együttműködés, barátság, kitartás, elfogadás  és sok-sok nevetés, ami minden nehézségen átsegít.</a:t>
            </a:r>
            <a:br>
              <a:rPr lang="hu-HU" sz="1800" dirty="0" smtClean="0"/>
            </a:br>
            <a:r>
              <a:rPr lang="hu-HU" sz="1800" dirty="0" smtClean="0"/>
              <a:t>Remélem a tanáraink jövőre is meghívják őket!</a:t>
            </a:r>
            <a:endParaRPr lang="hu-HU" sz="1800" dirty="0"/>
          </a:p>
        </p:txBody>
      </p:sp>
      <p:pic>
        <p:nvPicPr>
          <p:cNvPr id="4" name="Tartalom hely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91348" y="351013"/>
            <a:ext cx="5551714" cy="5551714"/>
          </a:xfrm>
        </p:spPr>
      </p:pic>
    </p:spTree>
    <p:extLst>
      <p:ext uri="{BB962C8B-B14F-4D97-AF65-F5344CB8AC3E}">
        <p14:creationId xmlns:p14="http://schemas.microsoft.com/office/powerpoint/2010/main" val="849648343"/>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Galéria</Template>
  <TotalTime>41</TotalTime>
  <Words>416</Words>
  <Application>Microsoft Office PowerPoint</Application>
  <PresentationFormat>Szélesvásznú</PresentationFormat>
  <Paragraphs>20</Paragraphs>
  <Slides>9</Slides>
  <Notes>0</Notes>
  <HiddenSlides>0</HiddenSlides>
  <MMClips>0</MMClips>
  <ScaleCrop>false</ScaleCrop>
  <HeadingPairs>
    <vt:vector size="6" baseType="variant">
      <vt:variant>
        <vt:lpstr>Használt betűtípusok</vt:lpstr>
      </vt:variant>
      <vt:variant>
        <vt:i4>2</vt:i4>
      </vt:variant>
      <vt:variant>
        <vt:lpstr>Téma</vt:lpstr>
      </vt:variant>
      <vt:variant>
        <vt:i4>1</vt:i4>
      </vt:variant>
      <vt:variant>
        <vt:lpstr>Diacímek</vt:lpstr>
      </vt:variant>
      <vt:variant>
        <vt:i4>9</vt:i4>
      </vt:variant>
    </vt:vector>
  </HeadingPairs>
  <TitlesOfParts>
    <vt:vector size="12" baseType="lpstr">
      <vt:lpstr>Arial</vt:lpstr>
      <vt:lpstr>Palatino Linotype</vt:lpstr>
      <vt:lpstr>Gallery</vt:lpstr>
      <vt:lpstr>„Felelős Iskola”</vt:lpstr>
      <vt:lpstr>Hunyadi Mozaik Nap                                                          2024.március 27. </vt:lpstr>
      <vt:lpstr>PowerPoint-bemutató</vt:lpstr>
      <vt:lpstr>PowerPoint-bemutató</vt:lpstr>
      <vt:lpstr>    A hangtálak és a különböző hangkeltő eszközök teljesen magukkal ragadták, lekötötték a gyerekek figyelmét. A legtöbben alig akartak kimenni óra végén a teremből, mindenki szeretett volna még zenélni a hangszereken, az összes eszközt kipróbálni, de az órák közötti szünetekben is vissza-vissza jöttek! A hangtálak rezgéseinek szemléltetésekor, a hatalmas rácsodálkozások mellett a "varázslat" szó hangzott el legtöbbször! A foglalkozás végi mini relaxációra minden gyerek nyitott volt, előfordult hogy maguk kérték, játék helyett inkább pihenés-ének! Ilyenkor én játszottam a hangterápiás eszközökön, ők pedig a székre, egymásra, asztalra borulva tudtak pár percet pihenni. Volt olyan gyerek, aki ezalatt olyan mély álomba merült, hogy a társainak illetve a tanárnak kellett felkeltenie!</vt:lpstr>
      <vt:lpstr>PowerPoint-bemutató</vt:lpstr>
      <vt:lpstr>PowerPoint-bemutató</vt:lpstr>
      <vt:lpstr>Az egyik  4. osztályból az óra végén odajött hozzám egy kedves lány, és megkérdezte nagyon udvariasan, hogy szeretem-e az ölelést? Mondtam, hogy én kifejezetten imádom! Így hát jól megölelgettük egymást!  Nagyon jólesett a lány szolíd közvetlensége és barátságossága! Ezúton is köszönöm neki, mert bearanyozta a napom!  És természetesen minden diáknak és tanárnőnek is köszönöm a segítséget.</vt:lpstr>
      <vt:lpstr>Az idén már harmadszor voltak a vendégeink.  Én minden alkalommal jól éreztem magam és sokat tanultam tőlük: őszinteség, segítőkészség, vidámság, együttműködés, barátság, kitartás, elfogadás  és sok-sok nevetés, ami minden nehézségen átsegít. Remélem a tanáraink jövőre is meghívják őket!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„Felelős iskola”</dc:title>
  <dc:creator>telepito</dc:creator>
  <cp:lastModifiedBy>telepito</cp:lastModifiedBy>
  <cp:revision>6</cp:revision>
  <dcterms:created xsi:type="dcterms:W3CDTF">2024-04-23T18:25:56Z</dcterms:created>
  <dcterms:modified xsi:type="dcterms:W3CDTF">2024-04-24T19:11:43Z</dcterms:modified>
</cp:coreProperties>
</file>