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Zp7idVdrz28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hyperlink" Target="https://youtu.be/CEsFx2uB10g?t=307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31074" y="4960137"/>
            <a:ext cx="9157064" cy="1463040"/>
          </a:xfrm>
        </p:spPr>
        <p:txBody>
          <a:bodyPr/>
          <a:lstStyle/>
          <a:p>
            <a:r>
              <a:rPr lang="hu-HU" b="1" i="1" dirty="0" smtClean="0">
                <a:solidFill>
                  <a:srgbClr val="92D050"/>
                </a:solidFill>
              </a:rPr>
              <a:t>A Közlekedőedények</a:t>
            </a:r>
            <a:endParaRPr lang="hu-HU" b="1" i="1" dirty="0">
              <a:solidFill>
                <a:srgbClr val="92D050"/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489474" y="4960137"/>
            <a:ext cx="1321526" cy="1463040"/>
          </a:xfrm>
        </p:spPr>
        <p:txBody>
          <a:bodyPr/>
          <a:lstStyle/>
          <a:p>
            <a:endParaRPr lang="hu-HU" dirty="0"/>
          </a:p>
        </p:txBody>
      </p:sp>
      <p:pic>
        <p:nvPicPr>
          <p:cNvPr id="6" name="Hang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9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54"/>
    </mc:Choice>
    <mc:Fallback>
      <p:transition spd="slow" advTm="180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417" y="2522764"/>
            <a:ext cx="2390503" cy="184847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552" y="4532011"/>
            <a:ext cx="2602215" cy="2143125"/>
          </a:xfrm>
          <a:prstGeom prst="rect">
            <a:avLst/>
          </a:prstGeom>
        </p:spPr>
      </p:pic>
      <p:cxnSp>
        <p:nvCxnSpPr>
          <p:cNvPr id="7" name="Egyenes összekötő 6"/>
          <p:cNvCxnSpPr/>
          <p:nvPr/>
        </p:nvCxnSpPr>
        <p:spPr>
          <a:xfrm>
            <a:off x="2843552" y="5210587"/>
            <a:ext cx="2447517" cy="1306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Egyenes összekötő 8"/>
          <p:cNvCxnSpPr/>
          <p:nvPr/>
        </p:nvCxnSpPr>
        <p:spPr>
          <a:xfrm>
            <a:off x="192131" y="3290517"/>
            <a:ext cx="2717074" cy="5510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Szövegdoboz 11"/>
          <p:cNvSpPr txBox="1"/>
          <p:nvPr/>
        </p:nvSpPr>
        <p:spPr>
          <a:xfrm>
            <a:off x="355417" y="408124"/>
            <a:ext cx="1033590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közlekedőedény:</a:t>
            </a:r>
            <a:r>
              <a:rPr lang="hu-HU" sz="28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két vagy több egymással összekötött edényből áll.</a:t>
            </a:r>
          </a:p>
          <a:p>
            <a:r>
              <a:rPr 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Az edények között a folyadék </a:t>
            </a:r>
            <a:r>
              <a:rPr lang="hu-H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zabadon áramolhat. </a:t>
            </a:r>
          </a:p>
          <a:p>
            <a:r>
              <a:rPr 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Pl. teáskanna, locsolókanna, U alakú üvegcső stb.</a:t>
            </a:r>
            <a:endParaRPr lang="hu-H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355417" y="1860311"/>
            <a:ext cx="5780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hlinkClick r:id="rId6"/>
              </a:rPr>
              <a:t>https://www.youtube.com/watch?v=Zp7idVdrz28</a:t>
            </a:r>
            <a:endParaRPr lang="hu-HU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3133165" y="2198170"/>
            <a:ext cx="88212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 megnéztétek a kisfilmet, akkor megállapíthatjuk, hogy:</a:t>
            </a:r>
          </a:p>
          <a:p>
            <a:r>
              <a:rPr lang="hu-H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hu-HU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nyugalomban lévő folyadék a közlekedőedény minden ágában ugyanabban a vízszintes síkban van.</a:t>
            </a:r>
            <a:endParaRPr lang="hu-HU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Picture 2" descr="KÖZLEKEDŐEDÉNYEK HAJSZÁLCSÖVEK - ppt letölteni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1" t="29112" r="-1"/>
          <a:stretch/>
        </p:blipFill>
        <p:spPr bwMode="auto">
          <a:xfrm>
            <a:off x="7283999" y="4570108"/>
            <a:ext cx="3918858" cy="206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Szövegdoboz 23"/>
          <p:cNvSpPr txBox="1"/>
          <p:nvPr/>
        </p:nvSpPr>
        <p:spPr>
          <a:xfrm>
            <a:off x="4245429" y="3738520"/>
            <a:ext cx="5184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 történik, ha megbillentjük az edényt?</a:t>
            </a:r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Egyenes összekötő 25"/>
          <p:cNvCxnSpPr/>
          <p:nvPr/>
        </p:nvCxnSpPr>
        <p:spPr>
          <a:xfrm flipV="1">
            <a:off x="7145383" y="5316583"/>
            <a:ext cx="2098045" cy="261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1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756"/>
    </mc:Choice>
    <mc:Fallback>
      <p:transition spd="slow" advTm="55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88847" y="845796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s://upload.wikimedia.org/wikipedia/commons/thumb/b/b4/Roihuvuori_watertower2.svg/280px-Roihuvuori_watertower2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091" y="1959430"/>
            <a:ext cx="4608340" cy="338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3736" y="5504460"/>
            <a:ext cx="2908044" cy="1316850"/>
          </a:xfrm>
          <a:prstGeom prst="rect">
            <a:avLst/>
          </a:prstGeom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227294" y="295222"/>
            <a:ext cx="9720072" cy="1499616"/>
          </a:xfrm>
        </p:spPr>
        <p:txBody>
          <a:bodyPr>
            <a:normAutofit/>
          </a:bodyPr>
          <a:lstStyle/>
          <a:p>
            <a:r>
              <a:rPr lang="hu-HU" sz="4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 használjuk a közlekedőedényeket</a:t>
            </a:r>
            <a:r>
              <a:rPr lang="hu-HU" sz="4000" dirty="0" smtClean="0">
                <a:solidFill>
                  <a:srgbClr val="00B050"/>
                </a:solidFill>
              </a:rPr>
              <a:t>?</a:t>
            </a:r>
            <a:endParaRPr lang="hu-HU" sz="4000" dirty="0">
              <a:solidFill>
                <a:srgbClr val="00B050"/>
              </a:solidFill>
            </a:endParaRPr>
          </a:p>
        </p:txBody>
      </p:sp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227294" y="2111351"/>
            <a:ext cx="6649244" cy="4171883"/>
          </a:xfrm>
        </p:spPr>
        <p:txBody>
          <a:bodyPr>
            <a:normAutofit/>
          </a:bodyPr>
          <a:lstStyle/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hu-H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2800" b="1" dirty="0">
                <a:solidFill>
                  <a:srgbClr val="63A537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hidroglóbusz</a:t>
            </a:r>
            <a:r>
              <a:rPr lang="hu-HU" sz="2800" dirty="0">
                <a:solidFill>
                  <a:srgbClr val="63A537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(víztorony) működése is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közlekedőedények elvén alapszik.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tetején lévő részbe felszivattyúzzák 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kutakból nyert vizet, s innen osztják 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szét vezetékeken a házakhoz. 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házak csővezetékében olyan magasan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hu-H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van a víz, amilyen magasan van a </a:t>
            </a:r>
            <a:r>
              <a:rPr lang="hu-HU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hidoglóbuszban</a:t>
            </a:r>
            <a:r>
              <a:rPr lang="hu-H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hu-H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Hang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45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450"/>
    </mc:Choice>
    <mc:Fallback>
      <p:transition spd="slow" advTm="82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 rotWithShape="1">
          <a:blip r:embed="rId4"/>
          <a:srcRect l="539" t="18040"/>
          <a:stretch/>
        </p:blipFill>
        <p:spPr>
          <a:xfrm>
            <a:off x="937526" y="1896762"/>
            <a:ext cx="9094694" cy="4639235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820271" y="497541"/>
            <a:ext cx="36493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hajszálcsövek</a:t>
            </a:r>
            <a:endParaRPr lang="hu-HU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zövegdoboz 1"/>
          <p:cNvSpPr txBox="1"/>
          <p:nvPr/>
        </p:nvSpPr>
        <p:spPr>
          <a:xfrm flipH="1">
            <a:off x="1028966" y="1342950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u="sng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https://youtu.be/CEsFx2uB10g?t=307</a:t>
            </a:r>
            <a:endParaRPr lang="hu-H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1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922"/>
    </mc:Choice>
    <mc:Fallback>
      <p:transition spd="slow" advTm="73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48195" y="0"/>
            <a:ext cx="22717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chemeClr val="accent2">
                    <a:lumMod val="50000"/>
                  </a:schemeClr>
                </a:solidFill>
              </a:rPr>
              <a:t>Jó tudni</a:t>
            </a:r>
            <a:r>
              <a:rPr lang="hu-HU" sz="3600" b="1" dirty="0" smtClean="0">
                <a:solidFill>
                  <a:schemeClr val="accent2">
                    <a:lumMod val="50000"/>
                  </a:schemeClr>
                </a:solidFill>
              </a:rPr>
              <a:t>!</a:t>
            </a:r>
            <a:endParaRPr lang="hu-H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0" y="707886"/>
            <a:ext cx="12192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/>
              <a:t>A hajszálcsövekben(</a:t>
            </a:r>
            <a:r>
              <a:rPr lang="hu-HU" sz="2400" b="1" dirty="0" smtClean="0">
                <a:solidFill>
                  <a:schemeClr val="accent1">
                    <a:lumMod val="75000"/>
                  </a:schemeClr>
                </a:solidFill>
              </a:rPr>
              <a:t>kapillárisokban </a:t>
            </a:r>
            <a:r>
              <a:rPr lang="hu-HU" sz="2400" dirty="0" smtClean="0"/>
              <a:t>) a víz felszíne magasabban van,</a:t>
            </a:r>
          </a:p>
          <a:p>
            <a:r>
              <a:rPr lang="hu-HU" sz="2400" dirty="0" smtClean="0"/>
              <a:t> mint a vastagabb ágakban.</a:t>
            </a:r>
          </a:p>
          <a:p>
            <a:r>
              <a:rPr lang="hu-HU" sz="2400" dirty="0" smtClean="0"/>
              <a:t>Mert, ahogy az előző dián láttuk, a víz nedvesítő folyadék. </a:t>
            </a:r>
          </a:p>
          <a:p>
            <a:r>
              <a:rPr lang="hu-HU" sz="2400" dirty="0" smtClean="0"/>
              <a:t>Vagyis ez azt jelenti, hogy a víz és az üvegcső</a:t>
            </a:r>
          </a:p>
          <a:p>
            <a:r>
              <a:rPr lang="hu-HU" sz="2400" dirty="0" smtClean="0"/>
              <a:t> részecskéi között nagyobb a vonzóerő, </a:t>
            </a:r>
          </a:p>
          <a:p>
            <a:r>
              <a:rPr lang="hu-HU" sz="2400" dirty="0" smtClean="0"/>
              <a:t>mint a víz részecskéi között.</a:t>
            </a:r>
          </a:p>
          <a:p>
            <a:r>
              <a:rPr lang="hu-HU" sz="2400" dirty="0" smtClean="0"/>
              <a:t> Vagyis </a:t>
            </a:r>
            <a:r>
              <a:rPr lang="hu-HU" sz="2400" b="1" dirty="0" smtClean="0">
                <a:solidFill>
                  <a:srgbClr val="FF0000"/>
                </a:solidFill>
              </a:rPr>
              <a:t>a víz tapad </a:t>
            </a:r>
            <a:r>
              <a:rPr lang="hu-HU" sz="2400" dirty="0" smtClean="0"/>
              <a:t>az üveghez.</a:t>
            </a:r>
          </a:p>
          <a:p>
            <a:r>
              <a:rPr lang="hu-HU" sz="2400" dirty="0" smtClean="0"/>
              <a:t>A higany felszíne viszont alacsonyabban van</a:t>
            </a:r>
          </a:p>
          <a:p>
            <a:r>
              <a:rPr lang="hu-HU" sz="2400" dirty="0" smtClean="0"/>
              <a:t> a </a:t>
            </a:r>
            <a:r>
              <a:rPr lang="hu-HU" sz="2400" dirty="0" err="1" smtClean="0"/>
              <a:t>hajszálcsövekben,mint</a:t>
            </a:r>
            <a:r>
              <a:rPr lang="hu-HU" sz="2400" dirty="0" smtClean="0"/>
              <a:t> a vastagabb ágakban.</a:t>
            </a:r>
          </a:p>
          <a:p>
            <a:r>
              <a:rPr lang="hu-HU" sz="2400" dirty="0" smtClean="0"/>
              <a:t> Ez azért van mert a higany részecskéi között </a:t>
            </a:r>
          </a:p>
          <a:p>
            <a:r>
              <a:rPr lang="hu-HU" sz="2400" dirty="0" smtClean="0"/>
              <a:t>nagyobb a vonzóerő, mint a higany és az üveg részecskéi között. </a:t>
            </a:r>
          </a:p>
          <a:p>
            <a:r>
              <a:rPr lang="hu-HU" sz="2400" dirty="0" smtClean="0"/>
              <a:t>A </a:t>
            </a:r>
            <a:r>
              <a:rPr lang="hu-HU" sz="2400" b="1" dirty="0" smtClean="0">
                <a:solidFill>
                  <a:srgbClr val="FF0000"/>
                </a:solidFill>
              </a:rPr>
              <a:t>higany nem tapad </a:t>
            </a:r>
            <a:r>
              <a:rPr lang="hu-HU" sz="2400" dirty="0" smtClean="0"/>
              <a:t>az üveghez.</a:t>
            </a:r>
          </a:p>
          <a:p>
            <a:r>
              <a:rPr lang="hu-HU" sz="2400" dirty="0" smtClean="0"/>
              <a:t>Biztos Ti is tapasztaltátok már, hogy ha egy kockacukrot egy picit kávéba </a:t>
            </a:r>
            <a:r>
              <a:rPr lang="hu-HU" sz="2400" dirty="0" err="1" smtClean="0"/>
              <a:t>mártod,egy</a:t>
            </a:r>
            <a:r>
              <a:rPr lang="hu-HU" sz="2400" dirty="0" smtClean="0"/>
              <a:t> kis idő elteltével az egész kockacukor kávés lesz. </a:t>
            </a:r>
          </a:p>
          <a:p>
            <a:r>
              <a:rPr lang="hu-HU" sz="2400" dirty="0" smtClean="0"/>
              <a:t>Ennek az az oka, hogy a kockacukor </a:t>
            </a:r>
            <a:r>
              <a:rPr lang="hu-HU" sz="2400" dirty="0" err="1" smtClean="0"/>
              <a:t>hajszálcsövein</a:t>
            </a:r>
            <a:r>
              <a:rPr lang="hu-HU" sz="2400" dirty="0" smtClean="0"/>
              <a:t> keresztül a kávé felszívódik.</a:t>
            </a:r>
            <a:endParaRPr lang="hu-HU" sz="2400" dirty="0"/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5"/>
          <a:srcRect l="19264" t="36267" r="19213" b="14515"/>
          <a:stretch/>
        </p:blipFill>
        <p:spPr>
          <a:xfrm>
            <a:off x="8129743" y="1853189"/>
            <a:ext cx="3722915" cy="2233748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9013371" y="1555829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rgbClr val="FF0000"/>
                </a:solidFill>
              </a:rPr>
              <a:t>víz</a:t>
            </a:r>
            <a:endParaRPr lang="hu-HU" b="1" dirty="0">
              <a:solidFill>
                <a:srgbClr val="FF0000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0610907" y="1487909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>
                <a:solidFill>
                  <a:srgbClr val="FF0000"/>
                </a:solidFill>
              </a:rPr>
              <a:t>h</a:t>
            </a:r>
            <a:r>
              <a:rPr lang="hu-HU" b="1" dirty="0" smtClean="0">
                <a:solidFill>
                  <a:srgbClr val="FF0000"/>
                </a:solidFill>
              </a:rPr>
              <a:t>igany</a:t>
            </a:r>
            <a:endParaRPr lang="hu-HU" b="1" dirty="0">
              <a:solidFill>
                <a:srgbClr val="FF0000"/>
              </a:solidFill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91201" y="4199631"/>
            <a:ext cx="1856811" cy="91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56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006"/>
    </mc:Choice>
    <mc:Fallback>
      <p:transition spd="slow" advTm="128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371600" y="757646"/>
            <a:ext cx="630332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rgbClr val="00B050"/>
                </a:solidFill>
              </a:rPr>
              <a:t>Házi feladat</a:t>
            </a:r>
          </a:p>
          <a:p>
            <a:endParaRPr lang="hu-HU" sz="4000" b="1" dirty="0">
              <a:solidFill>
                <a:srgbClr val="00B050"/>
              </a:solidFill>
            </a:endParaRPr>
          </a:p>
          <a:p>
            <a:endParaRPr lang="hu-HU" sz="4000" b="1" dirty="0">
              <a:solidFill>
                <a:srgbClr val="00B050"/>
              </a:solidFill>
            </a:endParaRPr>
          </a:p>
          <a:p>
            <a:r>
              <a:rPr lang="hu-HU" sz="4000" b="1" dirty="0" smtClean="0">
                <a:solidFill>
                  <a:srgbClr val="00B050"/>
                </a:solidFill>
              </a:rPr>
              <a:t>Tanulni: Tk.92-93. oldal</a:t>
            </a:r>
          </a:p>
          <a:p>
            <a:r>
              <a:rPr lang="hu-HU" sz="4000" b="1" dirty="0" smtClean="0">
                <a:solidFill>
                  <a:srgbClr val="00B050"/>
                </a:solidFill>
              </a:rPr>
              <a:t>Írásbeli: Mf. 45.oldal</a:t>
            </a:r>
          </a:p>
          <a:p>
            <a:r>
              <a:rPr lang="hu-HU" sz="4000" b="1" dirty="0" smtClean="0">
                <a:solidFill>
                  <a:srgbClr val="00B050"/>
                </a:solidFill>
              </a:rPr>
              <a:t>Jó munkát kívánok!</a:t>
            </a:r>
          </a:p>
          <a:p>
            <a:r>
              <a:rPr lang="hu-HU" sz="4000" b="1" dirty="0" smtClean="0">
                <a:solidFill>
                  <a:srgbClr val="00B050"/>
                </a:solidFill>
              </a:rPr>
              <a:t>Gabi néni</a:t>
            </a:r>
          </a:p>
        </p:txBody>
      </p:sp>
      <p:sp>
        <p:nvSpPr>
          <p:cNvPr id="3" name="AutoShape 2" descr="Képtalálat a következőre: „napocska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014" y="3099546"/>
            <a:ext cx="2999330" cy="3023915"/>
          </a:xfrm>
          <a:prstGeom prst="rect">
            <a:avLst/>
          </a:prstGeom>
        </p:spPr>
      </p:pic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79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11"/>
    </mc:Choice>
    <mc:Fallback>
      <p:transition spd="slow" advTm="19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805</TotalTime>
  <Words>286</Words>
  <Application>Microsoft Office PowerPoint</Application>
  <PresentationFormat>Szélesvásznú</PresentationFormat>
  <Paragraphs>46</Paragraphs>
  <Slides>6</Slides>
  <Notes>0</Notes>
  <HiddenSlides>0</HiddenSlides>
  <MMClips>6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3" baseType="lpstr">
      <vt:lpstr>Arial</vt:lpstr>
      <vt:lpstr>Calibri</vt:lpstr>
      <vt:lpstr>Times New Roman</vt:lpstr>
      <vt:lpstr>Tw Cen MT</vt:lpstr>
      <vt:lpstr>Tw Cen MT Condensed</vt:lpstr>
      <vt:lpstr>Wingdings 3</vt:lpstr>
      <vt:lpstr>Integrál</vt:lpstr>
      <vt:lpstr>A Közlekedőedények</vt:lpstr>
      <vt:lpstr>PowerPoint-bemutató</vt:lpstr>
      <vt:lpstr>Hol használjuk a közlekedőedényeket?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Közlekedőedények</dc:title>
  <dc:creator>Villanyi Gabriella</dc:creator>
  <cp:lastModifiedBy>Villanyi Gabriella</cp:lastModifiedBy>
  <cp:revision>19</cp:revision>
  <dcterms:created xsi:type="dcterms:W3CDTF">2020-04-30T08:19:22Z</dcterms:created>
  <dcterms:modified xsi:type="dcterms:W3CDTF">2020-05-04T17:44:50Z</dcterms:modified>
</cp:coreProperties>
</file>