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6" r:id="rId11"/>
    <p:sldId id="267" r:id="rId12"/>
    <p:sldId id="263" r:id="rId13"/>
    <p:sldId id="264" r:id="rId14"/>
    <p:sldId id="268" r:id="rId15"/>
    <p:sldId id="269" r:id="rId16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Közepesen sötét stílus 3 – 6. jelölőszín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Stílus és rács nélkül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éma alapján készült stílus 1 – 1. jelölőszín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éma alapján készült stílus 1 – 2. jelölőszín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E9639D4-E3E2-4D34-9284-5A2195B3D0D7}" styleName="Világos stílus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2DE63D5-997A-4646-A377-4702673A728D}" styleName="Világos stílus 2 – 3. jelölőszín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Világos stílus 2 – 4. jelölőszín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12C8C85-51F0-491E-9774-3900AFEF0FD7}" styleName="Világos stílus 2 – 6. jelölőszín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Világos stílus 3 – 5. jelölőszín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Nincs stílus, csak rács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0" autoAdjust="0"/>
    <p:restoredTop sz="95380" autoAdjust="0"/>
  </p:normalViewPr>
  <p:slideViewPr>
    <p:cSldViewPr snapToGrid="0">
      <p:cViewPr varScale="1">
        <p:scale>
          <a:sx n="110" d="100"/>
          <a:sy n="110" d="100"/>
        </p:scale>
        <p:origin x="594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88"/>
    </p:cViewPr>
  </p:sorterViewPr>
  <p:notesViewPr>
    <p:cSldViewPr snapToGrid="0">
      <p:cViewPr varScale="1">
        <p:scale>
          <a:sx n="68" d="100"/>
          <a:sy n="68" d="100"/>
        </p:scale>
        <p:origin x="280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>
            <a:extLst>
              <a:ext uri="{FF2B5EF4-FFF2-40B4-BE49-F238E27FC236}">
                <a16:creationId xmlns:a16="http://schemas.microsoft.com/office/drawing/2014/main" id="{7E548B21-CD7F-467D-8C36-74396F48763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4425D990-0EE5-48C2-BEA6-407DE6757D1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8D0E08-B4DA-4800-917E-E333FC523412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AEEEEA88-B057-4E27-AA26-31698E63E5A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7D7A7BE8-1D11-479C-AD81-EA9D28ED279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3A33AF-79B3-4E29-81C6-6D17AC63D0A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444352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C923D8-980E-4C53-824E-A898BC6FB4E6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E7DB3C-F83C-45EA-97B2-721A3F776B9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93288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E7DB3C-F83C-45EA-97B2-721A3F776B92}" type="slidenum">
              <a:rPr lang="hu-HU" smtClean="0"/>
              <a:t>9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44580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58C40D2-F3B1-4901-93D3-B1460A2DEB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5979DF92-F255-4320-A30C-988B36E14B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84984BF8-79F9-440E-9B16-1A72FAC21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7DB3-C1CF-4AE6-81A4-F86FD71B3EB8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C3E5BF98-BED2-416D-B30F-8B2C0BC6A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24B03B26-F6E7-446E-8B82-47208820C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2979F-20A8-467F-9815-C8E5EF4FD5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91403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A51AD5A-9FDD-405D-8753-D0402C017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9DA54AE-9F0F-4628-BCAB-F7D4C403C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9F7AE04E-9CCB-42E5-8C21-14BA7AB7A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7DB3-C1CF-4AE6-81A4-F86FD71B3EB8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C500B9CA-3F3E-4AEF-8E41-09C2239AF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0C428633-E87B-44F7-A509-3E1396CA1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2979F-20A8-467F-9815-C8E5EF4FD5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74315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02E9BC2-0E2F-4CEC-B906-E7F63E3FE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12774462-BD43-4742-A72B-69F4602845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425EB251-53EE-4BFF-A87F-F05DA8391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7DB3-C1CF-4AE6-81A4-F86FD71B3EB8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D2FF8FEE-CE12-4E44-892B-FC5937669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C492AFEB-5861-43CB-943F-24DCFD88F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2979F-20A8-467F-9815-C8E5EF4FD5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92511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B6FB792-8E9D-4EC2-8AD3-B2EC26A4E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77B920B-8784-4B37-80B7-A290E094CC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D3E8F1C6-0382-48A6-8042-88AAD99EDC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545364B0-B7A8-43FA-AC97-9BE12A978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7DB3-C1CF-4AE6-81A4-F86FD71B3EB8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6577796D-2F92-47E1-87D0-D02F8DFA5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11F4391C-553F-452A-ACC3-F25F0A5B3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2979F-20A8-467F-9815-C8E5EF4FD5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9535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3D40C91-0E3B-436B-9478-BFE8F3A90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649B7691-0590-4BA1-B32E-9106E6612E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BBB46B7F-DC31-4F62-8F31-987F5E4E87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36A65827-7E13-4BD9-B5A6-823F515558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B976BDBA-3958-4A4F-A93A-C538EDF6AD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7EDF3A55-6FFA-4B4A-8A57-409479742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7DB3-C1CF-4AE6-81A4-F86FD71B3EB8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8BFABC14-A488-4758-B9FD-F57C59CCC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B53FA945-D940-4FCB-B23C-AC66CF41D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2979F-20A8-467F-9815-C8E5EF4FD5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49336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E36DA12-41AE-414E-A3D4-5532E8E3D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64A01359-EE7C-428C-9881-A4C06A9FA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7DB3-C1CF-4AE6-81A4-F86FD71B3EB8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152AA80D-1432-4E02-A4C8-AA235CD98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BEEA99BE-C630-42F5-8632-96A0624F3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2979F-20A8-467F-9815-C8E5EF4FD5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91363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428BA34E-DDB4-4AE5-A11A-D08DF456E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7DB3-C1CF-4AE6-81A4-F86FD71B3EB8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7DFDF51A-BA3D-4100-85D2-FE455DE22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56A22725-9847-4D19-8B71-DDC9EBCEE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2979F-20A8-467F-9815-C8E5EF4FD5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71425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AD83879-20B2-4F3E-A53C-CB5B83016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80E1FCD-FD15-40D1-BD30-A3BF75980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5A8E8968-22BE-4F17-B3C4-8B37532F26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1E113060-67C3-4024-9D0B-5154ABD6E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7DB3-C1CF-4AE6-81A4-F86FD71B3EB8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1D6329E3-15A1-4ED9-BDF7-B22F9E373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8071D091-04E0-4636-830D-AB1504E18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2979F-20A8-467F-9815-C8E5EF4FD5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08046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B598C9D-DE71-4340-AB4C-02DB31CFC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4649E0F5-43A4-4A90-BD47-D2E06F66D8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23C65493-6603-447A-A6B5-C9E1AA0CEC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295744E5-B5D9-4401-A900-ACA97BA9F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7DB3-C1CF-4AE6-81A4-F86FD71B3EB8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BDFE00FC-DE94-4C68-BA00-111D1DCBF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0B494C37-EA3C-4F87-88D3-3DD9117F8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2979F-20A8-467F-9815-C8E5EF4FD5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71772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F4ECCD0-8325-40E5-9CCC-3D77B4955B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7C003820-B26E-43F8-B00D-73001B6AB0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065D7708-133F-4D6C-809B-63E950A6D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7DB3-C1CF-4AE6-81A4-F86FD71B3EB8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1C6442DC-2978-4791-81E5-88C55AFA2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27D5DF7F-E70F-4004-93AD-DC410F85E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2979F-20A8-467F-9815-C8E5EF4FD5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8016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F25885FA-15E5-452A-A924-117D69421E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33C50889-DBB2-4A9D-BE84-2BF2228BB3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3FBECCAF-0CC4-4B9A-8D27-07ABE921A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57DB3-C1CF-4AE6-81A4-F86FD71B3EB8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369BFB6E-8E7B-46D7-B446-313C7B2D4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82D76A60-F0B1-40F9-A207-A753BA70A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2979F-20A8-467F-9815-C8E5EF4FD5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12882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6F68575E-8B79-4F67-9A14-6699015CD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A87B17A8-44B6-4FBF-872A-4267A8EBAE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735ED510-DDB9-4543-979F-1EBD02A734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57DB3-C1CF-4AE6-81A4-F86FD71B3EB8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D7359A42-4C3A-4266-94A1-F8523E839B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5A2CA681-BE4D-49FB-ACEB-C4D2111A88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2979F-20A8-467F-9815-C8E5EF4FD5D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156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>
            <a:extLst>
              <a:ext uri="{FF2B5EF4-FFF2-40B4-BE49-F238E27FC236}">
                <a16:creationId xmlns:a16="http://schemas.microsoft.com/office/drawing/2014/main" id="{0943DEBB-7C7F-482C-8E2C-332F6CDC5132}"/>
              </a:ext>
            </a:extLst>
          </p:cNvPr>
          <p:cNvSpPr/>
          <p:nvPr/>
        </p:nvSpPr>
        <p:spPr>
          <a:xfrm>
            <a:off x="1070516" y="1573433"/>
            <a:ext cx="979077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hu-HU" altLang="hu-HU" sz="4000" dirty="0">
                <a:solidFill>
                  <a:srgbClr val="CC3399"/>
                </a:solidFill>
                <a:latin typeface="Arial" panose="020B0604020202020204" pitchFamily="34" charset="0"/>
              </a:rPr>
              <a:t>A diákat úgy tudod tovább nézegetni, illetve egy dián belül is úgy tudod előhozni a szöveget, ha a bal egérre vagy a klaviatúrán jobbra mutató nyílra kattintasz!</a:t>
            </a:r>
          </a:p>
        </p:txBody>
      </p:sp>
    </p:spTree>
    <p:extLst>
      <p:ext uri="{BB962C8B-B14F-4D97-AF65-F5344CB8AC3E}">
        <p14:creationId xmlns:p14="http://schemas.microsoft.com/office/powerpoint/2010/main" val="2007837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églalap 17">
            <a:extLst>
              <a:ext uri="{FF2B5EF4-FFF2-40B4-BE49-F238E27FC236}">
                <a16:creationId xmlns:a16="http://schemas.microsoft.com/office/drawing/2014/main" id="{FBC0013E-8375-43B2-A4FD-12EA909509C6}"/>
              </a:ext>
            </a:extLst>
          </p:cNvPr>
          <p:cNvSpPr/>
          <p:nvPr/>
        </p:nvSpPr>
        <p:spPr>
          <a:xfrm>
            <a:off x="535854" y="1832896"/>
            <a:ext cx="11064907" cy="72698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6294000C-F642-46FA-8F72-8775B73FEDC2}"/>
              </a:ext>
            </a:extLst>
          </p:cNvPr>
          <p:cNvSpPr/>
          <p:nvPr/>
        </p:nvSpPr>
        <p:spPr>
          <a:xfrm>
            <a:off x="1913860" y="116958"/>
            <a:ext cx="7868093" cy="1265275"/>
          </a:xfrm>
          <a:prstGeom prst="rect">
            <a:avLst/>
          </a:prstGeom>
          <a:solidFill>
            <a:srgbClr val="00B0F0"/>
          </a:solidFill>
          <a:ln w="57150">
            <a:solidFill>
              <a:srgbClr val="0070C0"/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655E6E2A-772B-4729-9D15-314AFF8FF149}"/>
              </a:ext>
            </a:extLst>
          </p:cNvPr>
          <p:cNvSpPr txBox="1"/>
          <p:nvPr/>
        </p:nvSpPr>
        <p:spPr>
          <a:xfrm>
            <a:off x="563526" y="393405"/>
            <a:ext cx="10866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dirty="0"/>
              <a:t>EGY KIS VALÓSZÍNŰSÉGSZÁMÍTÁS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6D810BBA-64E0-4806-92DC-7AD4CA444524}"/>
              </a:ext>
            </a:extLst>
          </p:cNvPr>
          <p:cNvSpPr txBox="1"/>
          <p:nvPr/>
        </p:nvSpPr>
        <p:spPr>
          <a:xfrm>
            <a:off x="839971" y="1350335"/>
            <a:ext cx="10015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i="1" dirty="0"/>
              <a:t>Erről későbbi tanulmányaink során még fogunk tanulni!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0515837-FE38-493A-AFFF-628C8ACC0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614" y="2589948"/>
            <a:ext cx="2286000" cy="305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églalap 12">
            <a:extLst>
              <a:ext uri="{FF2B5EF4-FFF2-40B4-BE49-F238E27FC236}">
                <a16:creationId xmlns:a16="http://schemas.microsoft.com/office/drawing/2014/main" id="{74EC5E07-06F1-4E6F-AE0E-177A67C28B9B}"/>
              </a:ext>
            </a:extLst>
          </p:cNvPr>
          <p:cNvSpPr/>
          <p:nvPr/>
        </p:nvSpPr>
        <p:spPr>
          <a:xfrm>
            <a:off x="3251259" y="5627614"/>
            <a:ext cx="20056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Pierre de Fermat</a:t>
            </a:r>
          </a:p>
          <a:p>
            <a:r>
              <a:rPr lang="hu-HU" b="1" dirty="0">
                <a:solidFill>
                  <a:srgbClr val="000000"/>
                </a:solidFill>
                <a:latin typeface="Arial" panose="020B0604020202020204" pitchFamily="34" charset="0"/>
              </a:rPr>
              <a:t>   (1601-1665)</a:t>
            </a:r>
            <a:endParaRPr lang="hu-HU" dirty="0"/>
          </a:p>
        </p:txBody>
      </p:sp>
      <p:pic>
        <p:nvPicPr>
          <p:cNvPr id="1029" name="Picture 5">
            <a:extLst>
              <a:ext uri="{FF2B5EF4-FFF2-40B4-BE49-F238E27FC236}">
                <a16:creationId xmlns:a16="http://schemas.microsoft.com/office/drawing/2014/main" id="{03DAF34A-BFD0-44B6-B3BB-ED2A5802CE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330" y="2589948"/>
            <a:ext cx="2565038" cy="305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églalap 13">
            <a:extLst>
              <a:ext uri="{FF2B5EF4-FFF2-40B4-BE49-F238E27FC236}">
                <a16:creationId xmlns:a16="http://schemas.microsoft.com/office/drawing/2014/main" id="{47FFD348-BF2D-4199-B286-46DBBAEA45CB}"/>
              </a:ext>
            </a:extLst>
          </p:cNvPr>
          <p:cNvSpPr/>
          <p:nvPr/>
        </p:nvSpPr>
        <p:spPr>
          <a:xfrm flipH="1">
            <a:off x="6004192" y="5647474"/>
            <a:ext cx="18177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Blaise Pascal</a:t>
            </a:r>
          </a:p>
          <a:p>
            <a:r>
              <a:rPr lang="hu-HU" b="1" dirty="0">
                <a:solidFill>
                  <a:srgbClr val="000000"/>
                </a:solidFill>
                <a:latin typeface="Arial" panose="020B0604020202020204" pitchFamily="34" charset="0"/>
              </a:rPr>
              <a:t>  (1623-1662)</a:t>
            </a:r>
            <a:endParaRPr lang="hu-HU" dirty="0"/>
          </a:p>
        </p:txBody>
      </p:sp>
      <p:pic>
        <p:nvPicPr>
          <p:cNvPr id="1031" name="Picture 7">
            <a:extLst>
              <a:ext uri="{FF2B5EF4-FFF2-40B4-BE49-F238E27FC236}">
                <a16:creationId xmlns:a16="http://schemas.microsoft.com/office/drawing/2014/main" id="{181DBFD9-AACD-4C5D-9522-EEEAFF5B8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54" y="2672132"/>
            <a:ext cx="2156044" cy="297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églalap 14">
            <a:extLst>
              <a:ext uri="{FF2B5EF4-FFF2-40B4-BE49-F238E27FC236}">
                <a16:creationId xmlns:a16="http://schemas.microsoft.com/office/drawing/2014/main" id="{221AA09C-09F4-44C7-BEA5-21B88B240B53}"/>
              </a:ext>
            </a:extLst>
          </p:cNvPr>
          <p:cNvSpPr/>
          <p:nvPr/>
        </p:nvSpPr>
        <p:spPr>
          <a:xfrm>
            <a:off x="634173" y="5601307"/>
            <a:ext cx="22621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Gerolamo</a:t>
            </a:r>
            <a:r>
              <a:rPr lang="hu-HU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hu-HU" b="1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Cardano</a:t>
            </a:r>
            <a:endParaRPr lang="hu-HU" b="1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r>
              <a:rPr lang="hu-HU" b="1" dirty="0">
                <a:solidFill>
                  <a:srgbClr val="000000"/>
                </a:solidFill>
                <a:latin typeface="Arial" panose="020B0604020202020204" pitchFamily="34" charset="0"/>
              </a:rPr>
              <a:t>    (1501-1576)</a:t>
            </a:r>
            <a:endParaRPr lang="hu-HU" dirty="0"/>
          </a:p>
        </p:txBody>
      </p:sp>
      <p:pic>
        <p:nvPicPr>
          <p:cNvPr id="1033" name="Picture 9">
            <a:extLst>
              <a:ext uri="{FF2B5EF4-FFF2-40B4-BE49-F238E27FC236}">
                <a16:creationId xmlns:a16="http://schemas.microsoft.com/office/drawing/2014/main" id="{E6EECD84-C39E-42C0-BBE5-4A4014685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514" y="2589948"/>
            <a:ext cx="2722877" cy="3049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églalap 15">
            <a:extLst>
              <a:ext uri="{FF2B5EF4-FFF2-40B4-BE49-F238E27FC236}">
                <a16:creationId xmlns:a16="http://schemas.microsoft.com/office/drawing/2014/main" id="{5742A68A-5873-4E64-A877-50ADE266A3BE}"/>
              </a:ext>
            </a:extLst>
          </p:cNvPr>
          <p:cNvSpPr/>
          <p:nvPr/>
        </p:nvSpPr>
        <p:spPr>
          <a:xfrm>
            <a:off x="8823997" y="5669640"/>
            <a:ext cx="19159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Jakob Bernoulli</a:t>
            </a:r>
          </a:p>
          <a:p>
            <a:r>
              <a:rPr lang="hu-HU" b="1" dirty="0">
                <a:solidFill>
                  <a:srgbClr val="000000"/>
                </a:solidFill>
                <a:latin typeface="Arial" panose="020B0604020202020204" pitchFamily="34" charset="0"/>
              </a:rPr>
              <a:t>  (1654-1705)</a:t>
            </a:r>
            <a:endParaRPr lang="hu-HU" dirty="0"/>
          </a:p>
        </p:txBody>
      </p:sp>
      <p:sp>
        <p:nvSpPr>
          <p:cNvPr id="17" name="Szövegdoboz 16">
            <a:extLst>
              <a:ext uri="{FF2B5EF4-FFF2-40B4-BE49-F238E27FC236}">
                <a16:creationId xmlns:a16="http://schemas.microsoft.com/office/drawing/2014/main" id="{DB5CCAEA-A6F8-4D81-BA97-7F060925F124}"/>
              </a:ext>
            </a:extLst>
          </p:cNvPr>
          <p:cNvSpPr txBox="1"/>
          <p:nvPr/>
        </p:nvSpPr>
        <p:spPr>
          <a:xfrm>
            <a:off x="839971" y="2052459"/>
            <a:ext cx="10176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>
                <a:solidFill>
                  <a:schemeClr val="accent2">
                    <a:lumMod val="50000"/>
                  </a:schemeClr>
                </a:solidFill>
              </a:rPr>
              <a:t>Egy kis matematika történet!                         A valószínűségszámítás híres képviselői, megalapítói</a:t>
            </a:r>
          </a:p>
        </p:txBody>
      </p:sp>
    </p:spTree>
    <p:extLst>
      <p:ext uri="{BB962C8B-B14F-4D97-AF65-F5344CB8AC3E}">
        <p14:creationId xmlns:p14="http://schemas.microsoft.com/office/powerpoint/2010/main" val="2357220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>
            <a:extLst>
              <a:ext uri="{FF2B5EF4-FFF2-40B4-BE49-F238E27FC236}">
                <a16:creationId xmlns:a16="http://schemas.microsoft.com/office/drawing/2014/main" id="{E879B3C3-2DCD-48B1-A817-7886CA4F086C}"/>
              </a:ext>
            </a:extLst>
          </p:cNvPr>
          <p:cNvSpPr/>
          <p:nvPr/>
        </p:nvSpPr>
        <p:spPr>
          <a:xfrm>
            <a:off x="2082188" y="1641513"/>
            <a:ext cx="7370284" cy="20798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2060"/>
            </a:solidFill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4A90A33D-BA60-49FF-9C22-D75A8D874E4B}"/>
              </a:ext>
            </a:extLst>
          </p:cNvPr>
          <p:cNvSpPr/>
          <p:nvPr/>
        </p:nvSpPr>
        <p:spPr>
          <a:xfrm>
            <a:off x="467834" y="889844"/>
            <a:ext cx="106112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400" b="1" dirty="0"/>
              <a:t>Biztosan használtad már, vagy, ha nem akkor hallottál már ilyen szavakkal kezdődő mondatokat:</a:t>
            </a:r>
          </a:p>
          <a:p>
            <a:pPr algn="ctr"/>
            <a:endParaRPr lang="hu-HU" sz="2000" b="1" dirty="0">
              <a:solidFill>
                <a:srgbClr val="0070C0"/>
              </a:solidFill>
            </a:endParaRPr>
          </a:p>
          <a:p>
            <a:pPr algn="ctr"/>
            <a:r>
              <a:rPr lang="hu-HU" sz="2400" b="1" dirty="0">
                <a:solidFill>
                  <a:srgbClr val="0070C0"/>
                </a:solidFill>
              </a:rPr>
              <a:t>„ Az a valószínűbb, hogy …..”</a:t>
            </a:r>
          </a:p>
          <a:p>
            <a:pPr algn="ctr"/>
            <a:endParaRPr lang="hu-HU" sz="2400" b="1" dirty="0">
              <a:solidFill>
                <a:srgbClr val="00B050"/>
              </a:solidFill>
            </a:endParaRPr>
          </a:p>
          <a:p>
            <a:pPr algn="ctr"/>
            <a:r>
              <a:rPr lang="hu-HU" sz="2400" b="1" dirty="0">
                <a:solidFill>
                  <a:srgbClr val="00B050"/>
                </a:solidFill>
              </a:rPr>
              <a:t>„ Nem valószínű, hogy…….”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4974875D-0476-478C-9DAA-2A132D60D453}"/>
              </a:ext>
            </a:extLst>
          </p:cNvPr>
          <p:cNvSpPr/>
          <p:nvPr/>
        </p:nvSpPr>
        <p:spPr>
          <a:xfrm>
            <a:off x="2469243" y="3767553"/>
            <a:ext cx="68423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2400" b="1" dirty="0"/>
              <a:t>Mit jelentenek ezek a kifejezések a matematikában?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3FC4D0A9-7C2B-4FB6-B859-09FC7F5741F0}"/>
              </a:ext>
            </a:extLst>
          </p:cNvPr>
          <p:cNvSpPr/>
          <p:nvPr/>
        </p:nvSpPr>
        <p:spPr>
          <a:xfrm>
            <a:off x="1141228" y="4473057"/>
            <a:ext cx="99095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4000" b="1" dirty="0">
                <a:solidFill>
                  <a:schemeClr val="accent5">
                    <a:lumMod val="50000"/>
                  </a:schemeClr>
                </a:solidFill>
              </a:rPr>
              <a:t>Ahhoz, hogy ezt megértsük, meg kell ismerkednünk néhány új fogalommal!</a:t>
            </a:r>
          </a:p>
        </p:txBody>
      </p:sp>
    </p:spTree>
    <p:extLst>
      <p:ext uri="{BB962C8B-B14F-4D97-AF65-F5344CB8AC3E}">
        <p14:creationId xmlns:p14="http://schemas.microsoft.com/office/powerpoint/2010/main" val="22900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787E831E-4BE3-4F31-A948-E866C5ED99F4}"/>
              </a:ext>
            </a:extLst>
          </p:cNvPr>
          <p:cNvSpPr txBox="1"/>
          <p:nvPr/>
        </p:nvSpPr>
        <p:spPr>
          <a:xfrm>
            <a:off x="654246" y="708189"/>
            <a:ext cx="68736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/>
              <a:t>Tegyük fel, hogy dobunk </a:t>
            </a:r>
            <a:r>
              <a:rPr lang="hu-HU" sz="2000" b="1" u="sng" dirty="0"/>
              <a:t>egyszer</a:t>
            </a:r>
            <a:r>
              <a:rPr lang="hu-HU" sz="2000" b="1" dirty="0"/>
              <a:t> egy   ( normál ) dobókockával!</a:t>
            </a:r>
          </a:p>
        </p:txBody>
      </p:sp>
      <p:pic>
        <p:nvPicPr>
          <p:cNvPr id="2050" name="Picture 2" descr="Dobókocka (darabos) - Tollam ceruzám papír-írószer webáruház">
            <a:extLst>
              <a:ext uri="{FF2B5EF4-FFF2-40B4-BE49-F238E27FC236}">
                <a16:creationId xmlns:a16="http://schemas.microsoft.com/office/drawing/2014/main" id="{F90031A9-C1D1-4D37-BDBB-F8DE425AF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413" y="-520506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zövegdoboz 3">
            <a:extLst>
              <a:ext uri="{FF2B5EF4-FFF2-40B4-BE49-F238E27FC236}">
                <a16:creationId xmlns:a16="http://schemas.microsoft.com/office/drawing/2014/main" id="{22CFD786-5FBF-4798-A74D-A9805A2EE7AE}"/>
              </a:ext>
            </a:extLst>
          </p:cNvPr>
          <p:cNvSpPr txBox="1"/>
          <p:nvPr/>
        </p:nvSpPr>
        <p:spPr>
          <a:xfrm>
            <a:off x="654246" y="1307805"/>
            <a:ext cx="80112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hu-HU" sz="2000" b="1" dirty="0"/>
              <a:t>Milyen számot  dobhatok?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B8FBD005-B367-4468-849F-6E3AC980699B}"/>
              </a:ext>
            </a:extLst>
          </p:cNvPr>
          <p:cNvSpPr txBox="1"/>
          <p:nvPr/>
        </p:nvSpPr>
        <p:spPr>
          <a:xfrm>
            <a:off x="994487" y="1828800"/>
            <a:ext cx="41197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dirty="0"/>
              <a:t>1</a:t>
            </a:r>
            <a:r>
              <a:rPr lang="hu-HU" dirty="0"/>
              <a:t> vagy </a:t>
            </a:r>
            <a:r>
              <a:rPr lang="hu-HU" sz="3200" dirty="0"/>
              <a:t>2 </a:t>
            </a:r>
            <a:r>
              <a:rPr lang="hu-HU" dirty="0"/>
              <a:t>vagy </a:t>
            </a:r>
            <a:r>
              <a:rPr lang="hu-HU" sz="3200" dirty="0"/>
              <a:t>3</a:t>
            </a:r>
            <a:r>
              <a:rPr lang="hu-HU" dirty="0"/>
              <a:t> vagy </a:t>
            </a:r>
            <a:r>
              <a:rPr lang="hu-HU" sz="3200" dirty="0"/>
              <a:t>4</a:t>
            </a:r>
            <a:r>
              <a:rPr lang="hu-HU" dirty="0"/>
              <a:t> vagy </a:t>
            </a:r>
            <a:r>
              <a:rPr lang="hu-HU" sz="3200" dirty="0"/>
              <a:t>5</a:t>
            </a:r>
            <a:r>
              <a:rPr lang="hu-HU" dirty="0"/>
              <a:t> vagy </a:t>
            </a:r>
            <a:r>
              <a:rPr lang="hu-HU" sz="3200" dirty="0"/>
              <a:t>6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0E8444FE-8E65-4A76-BE12-4B703665F2B8}"/>
              </a:ext>
            </a:extLst>
          </p:cNvPr>
          <p:cNvSpPr txBox="1"/>
          <p:nvPr/>
        </p:nvSpPr>
        <p:spPr>
          <a:xfrm>
            <a:off x="5454502" y="1828800"/>
            <a:ext cx="5475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Ezek lesznek a (dobásom), a kísérletem </a:t>
            </a:r>
            <a:r>
              <a:rPr lang="hu-HU" sz="2000" b="1" dirty="0">
                <a:solidFill>
                  <a:srgbClr val="0070C0"/>
                </a:solidFill>
              </a:rPr>
              <a:t>lehetséges kimenetelei</a:t>
            </a:r>
            <a:r>
              <a:rPr lang="hu-HU" sz="2000" dirty="0"/>
              <a:t>, összesen 6 féle lehetőség.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F7A5877C-F3FA-46D2-B860-AC1C240F5FA3}"/>
              </a:ext>
            </a:extLst>
          </p:cNvPr>
          <p:cNvSpPr txBox="1"/>
          <p:nvPr/>
        </p:nvSpPr>
        <p:spPr>
          <a:xfrm>
            <a:off x="994487" y="2690037"/>
            <a:ext cx="9935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Egy kísérlet lehetséges kimenetelei = </a:t>
            </a:r>
            <a:r>
              <a:rPr lang="hu-HU" sz="2800" b="1" dirty="0">
                <a:solidFill>
                  <a:srgbClr val="FF0000"/>
                </a:solidFill>
              </a:rPr>
              <a:t>ELEMI ESEMÉNYEK</a:t>
            </a: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4EE1F299-7C33-48F2-9340-B2D34FC2CF34}"/>
              </a:ext>
            </a:extLst>
          </p:cNvPr>
          <p:cNvSpPr txBox="1"/>
          <p:nvPr/>
        </p:nvSpPr>
        <p:spPr>
          <a:xfrm>
            <a:off x="654246" y="3213257"/>
            <a:ext cx="108076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Ennek a kísérletnek a lehetséges eredményei, </a:t>
            </a:r>
            <a:r>
              <a:rPr lang="hu-HU" sz="2400" b="1" dirty="0">
                <a:solidFill>
                  <a:srgbClr val="FF0000"/>
                </a:solidFill>
              </a:rPr>
              <a:t>LEHETSÉGES ESEMÉNYEI, ELEMI ESEMÉNYEI </a:t>
            </a:r>
            <a:r>
              <a:rPr lang="hu-HU" sz="2000" dirty="0"/>
              <a:t>:</a:t>
            </a:r>
          </a:p>
          <a:p>
            <a:r>
              <a:rPr lang="hu-HU" sz="2000" dirty="0"/>
              <a:t>    </a:t>
            </a:r>
            <a:r>
              <a:rPr lang="hu-HU" sz="2000" b="1" dirty="0">
                <a:solidFill>
                  <a:schemeClr val="accent6">
                    <a:lumMod val="75000"/>
                  </a:schemeClr>
                </a:solidFill>
              </a:rPr>
              <a:t>vagy = v                                                                                                   </a:t>
            </a:r>
            <a:r>
              <a:rPr lang="hu-HU" sz="2000" dirty="0"/>
              <a:t>1v 2v 3v 4 v 5 v 6 számok kidobása</a:t>
            </a:r>
          </a:p>
        </p:txBody>
      </p:sp>
      <p:sp>
        <p:nvSpPr>
          <p:cNvPr id="10" name="Szövegdoboz 9">
            <a:extLst>
              <a:ext uri="{FF2B5EF4-FFF2-40B4-BE49-F238E27FC236}">
                <a16:creationId xmlns:a16="http://schemas.microsoft.com/office/drawing/2014/main" id="{6845F9D4-1B8E-46C8-B22F-46FBC4469FC5}"/>
              </a:ext>
            </a:extLst>
          </p:cNvPr>
          <p:cNvSpPr txBox="1"/>
          <p:nvPr/>
        </p:nvSpPr>
        <p:spPr>
          <a:xfrm>
            <a:off x="692173" y="4191587"/>
            <a:ext cx="108076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Ennek a kísérletnek a lehetetlen  eredményei, </a:t>
            </a:r>
            <a:r>
              <a:rPr lang="hu-HU" sz="2400" b="1" dirty="0">
                <a:solidFill>
                  <a:srgbClr val="FF0000"/>
                </a:solidFill>
              </a:rPr>
              <a:t>LEHETETLEN  ESEMÉNYEI</a:t>
            </a:r>
            <a:r>
              <a:rPr lang="hu-HU" b="1" dirty="0">
                <a:solidFill>
                  <a:srgbClr val="FF0000"/>
                </a:solidFill>
              </a:rPr>
              <a:t>: </a:t>
            </a:r>
            <a:r>
              <a:rPr lang="hu-HU" b="1" dirty="0"/>
              <a:t>Pl.: 7-nél nagyobb számot dobok</a:t>
            </a:r>
          </a:p>
          <a:p>
            <a:r>
              <a:rPr lang="hu-HU" b="1" dirty="0"/>
              <a:t>                                                                                                                                                 vagy 1-nél kisebb számot dobok</a:t>
            </a:r>
            <a:endParaRPr lang="hu-HU" dirty="0"/>
          </a:p>
        </p:txBody>
      </p:sp>
      <p:sp>
        <p:nvSpPr>
          <p:cNvPr id="11" name="Szövegdoboz 10">
            <a:extLst>
              <a:ext uri="{FF2B5EF4-FFF2-40B4-BE49-F238E27FC236}">
                <a16:creationId xmlns:a16="http://schemas.microsoft.com/office/drawing/2014/main" id="{65BC5A65-F25A-4482-9957-EC6217F504A3}"/>
              </a:ext>
            </a:extLst>
          </p:cNvPr>
          <p:cNvSpPr txBox="1"/>
          <p:nvPr/>
        </p:nvSpPr>
        <p:spPr>
          <a:xfrm>
            <a:off x="654245" y="5120968"/>
            <a:ext cx="11047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  Ennek a kísérletnek a biztos eredményei, </a:t>
            </a:r>
            <a:r>
              <a:rPr lang="hu-HU" sz="2400" b="1" dirty="0">
                <a:solidFill>
                  <a:srgbClr val="FF0000"/>
                </a:solidFill>
              </a:rPr>
              <a:t>BIZTOS ESEMÉNYEI </a:t>
            </a:r>
            <a:r>
              <a:rPr lang="hu-HU" dirty="0"/>
              <a:t>: 1vagy 2 vagy 3 vagy 4 vagy 5 vagy 6 </a:t>
            </a:r>
          </a:p>
        </p:txBody>
      </p:sp>
      <p:sp>
        <p:nvSpPr>
          <p:cNvPr id="12" name="Szövegdoboz 11">
            <a:extLst>
              <a:ext uri="{FF2B5EF4-FFF2-40B4-BE49-F238E27FC236}">
                <a16:creationId xmlns:a16="http://schemas.microsoft.com/office/drawing/2014/main" id="{AEE0BB37-A1E6-4137-A69E-4A88B75C13FD}"/>
              </a:ext>
            </a:extLst>
          </p:cNvPr>
          <p:cNvSpPr txBox="1"/>
          <p:nvPr/>
        </p:nvSpPr>
        <p:spPr>
          <a:xfrm>
            <a:off x="760570" y="5921494"/>
            <a:ext cx="11047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Ennek a kísérletnek a véletlen eredményei, </a:t>
            </a:r>
            <a:r>
              <a:rPr lang="hu-HU" sz="2400" b="1" dirty="0">
                <a:solidFill>
                  <a:srgbClr val="FF0000"/>
                </a:solidFill>
              </a:rPr>
              <a:t>VÉLETLEN  ESEMÉNYE </a:t>
            </a:r>
            <a:r>
              <a:rPr lang="hu-HU" sz="2000" dirty="0"/>
              <a:t>pl. : az, hogy 6-ost dobok</a:t>
            </a:r>
          </a:p>
        </p:txBody>
      </p:sp>
    </p:spTree>
    <p:extLst>
      <p:ext uri="{BB962C8B-B14F-4D97-AF65-F5344CB8AC3E}">
        <p14:creationId xmlns:p14="http://schemas.microsoft.com/office/powerpoint/2010/main" val="370138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>
            <a:extLst>
              <a:ext uri="{FF2B5EF4-FFF2-40B4-BE49-F238E27FC236}">
                <a16:creationId xmlns:a16="http://schemas.microsoft.com/office/drawing/2014/main" id="{DA4B0919-C869-4019-ADB5-BDCD391D2A55}"/>
              </a:ext>
            </a:extLst>
          </p:cNvPr>
          <p:cNvSpPr/>
          <p:nvPr/>
        </p:nvSpPr>
        <p:spPr>
          <a:xfrm>
            <a:off x="3583172" y="3062177"/>
            <a:ext cx="4847585" cy="934514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C3FCB320-C516-42D4-A5E6-6FD2462153B3}"/>
              </a:ext>
            </a:extLst>
          </p:cNvPr>
          <p:cNvSpPr txBox="1"/>
          <p:nvPr/>
        </p:nvSpPr>
        <p:spPr>
          <a:xfrm>
            <a:off x="510363" y="393405"/>
            <a:ext cx="6900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Dobjunk most egyszerre  egyszer két dobókockával!</a:t>
            </a:r>
          </a:p>
        </p:txBody>
      </p:sp>
      <p:pic>
        <p:nvPicPr>
          <p:cNvPr id="3074" name="Picture 2" descr="Dobókocka készlet 15db 3 szín - Társasjáték - OMIX.hu - online mix ...">
            <a:extLst>
              <a:ext uri="{FF2B5EF4-FFF2-40B4-BE49-F238E27FC236}">
                <a16:creationId xmlns:a16="http://schemas.microsoft.com/office/drawing/2014/main" id="{20FC1D4E-C832-4DFE-ABB9-88647E158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0757" y="-27278"/>
            <a:ext cx="3176452" cy="17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DD213CE3-AC3D-4F42-AD7E-34CD366A0B30}"/>
              </a:ext>
            </a:extLst>
          </p:cNvPr>
          <p:cNvSpPr txBox="1"/>
          <p:nvPr/>
        </p:nvSpPr>
        <p:spPr>
          <a:xfrm>
            <a:off x="584790" y="855070"/>
            <a:ext cx="8644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b="1" dirty="0"/>
              <a:t>Mi a valószínűsége annak, hogy a dobott számok összege 7 lesz?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C2FA35DC-DCCA-4FF5-9F97-422923999951}"/>
              </a:ext>
            </a:extLst>
          </p:cNvPr>
          <p:cNvSpPr txBox="1"/>
          <p:nvPr/>
        </p:nvSpPr>
        <p:spPr>
          <a:xfrm>
            <a:off x="510363" y="1594884"/>
            <a:ext cx="1085584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A válaszunk megadásához először is tanuljuk meg, hogy miként számoljuk ki a valószínűséget!</a:t>
            </a:r>
          </a:p>
          <a:p>
            <a:r>
              <a:rPr lang="hu-HU" sz="2800" dirty="0"/>
              <a:t>                           </a:t>
            </a:r>
          </a:p>
          <a:p>
            <a:r>
              <a:rPr lang="hu-HU" sz="2800" dirty="0"/>
              <a:t>                               </a:t>
            </a:r>
            <a:r>
              <a:rPr lang="hu-HU" sz="2800" u="sng" dirty="0"/>
              <a:t>Valószínűség jele</a:t>
            </a:r>
            <a:r>
              <a:rPr lang="hu-HU" sz="2800" dirty="0"/>
              <a:t>= </a:t>
            </a:r>
            <a:r>
              <a:rPr lang="hu-HU" sz="2800" dirty="0">
                <a:solidFill>
                  <a:srgbClr val="FF0000"/>
                </a:solidFill>
              </a:rPr>
              <a:t>p</a:t>
            </a:r>
            <a:r>
              <a:rPr lang="hu-HU" sz="2800" dirty="0"/>
              <a:t> = (</a:t>
            </a:r>
            <a:r>
              <a:rPr lang="hu-HU" sz="2800" dirty="0" err="1"/>
              <a:t>probilitas</a:t>
            </a:r>
            <a:r>
              <a:rPr lang="hu-HU" sz="2800" dirty="0"/>
              <a:t>)  </a:t>
            </a:r>
          </a:p>
          <a:p>
            <a:r>
              <a:rPr lang="hu-HU" sz="2800" dirty="0"/>
              <a:t>                                  </a:t>
            </a:r>
          </a:p>
          <a:p>
            <a:r>
              <a:rPr lang="hu-HU" sz="2800" dirty="0"/>
              <a:t>                                                p 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Szövegdoboz 4">
                <a:extLst>
                  <a:ext uri="{FF2B5EF4-FFF2-40B4-BE49-F238E27FC236}">
                    <a16:creationId xmlns:a16="http://schemas.microsoft.com/office/drawing/2014/main" id="{1F6D4227-49E9-4FAB-A818-97E383033C91}"/>
                  </a:ext>
                </a:extLst>
              </p:cNvPr>
              <p:cNvSpPr txBox="1"/>
              <p:nvPr/>
            </p:nvSpPr>
            <p:spPr>
              <a:xfrm>
                <a:off x="4985343" y="3193077"/>
                <a:ext cx="2513509" cy="52726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hu-HU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𝒌𝒆𝒅𝒗𝒆𝒛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ő 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𝒆𝒔𝒆𝒕𝒆𝒌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𝒔𝒛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á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𝒎𝒂</m:t>
                          </m:r>
                        </m:num>
                        <m:den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ö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𝒔𝒔𝒛𝒆𝒔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𝒆𝒔𝒆𝒕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𝒔𝒛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á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𝒎𝒂</m:t>
                          </m:r>
                        </m:den>
                      </m:f>
                    </m:oMath>
                  </m:oMathPara>
                </a14:m>
                <a:endParaRPr lang="hu-HU" b="1" dirty="0"/>
              </a:p>
            </p:txBody>
          </p:sp>
        </mc:Choice>
        <mc:Fallback xmlns="">
          <p:sp>
            <p:nvSpPr>
              <p:cNvPr id="5" name="Szövegdoboz 4">
                <a:extLst>
                  <a:ext uri="{FF2B5EF4-FFF2-40B4-BE49-F238E27FC236}">
                    <a16:creationId xmlns:a16="http://schemas.microsoft.com/office/drawing/2014/main" id="{1F6D4227-49E9-4FAB-A818-97E383033C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5343" y="3193077"/>
                <a:ext cx="2513509" cy="52726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Szövegdoboz 6">
            <a:extLst>
              <a:ext uri="{FF2B5EF4-FFF2-40B4-BE49-F238E27FC236}">
                <a16:creationId xmlns:a16="http://schemas.microsoft.com/office/drawing/2014/main" id="{2A293487-E3CE-4D5D-99B2-5FD36AF2B0CB}"/>
              </a:ext>
            </a:extLst>
          </p:cNvPr>
          <p:cNvSpPr txBox="1"/>
          <p:nvPr/>
        </p:nvSpPr>
        <p:spPr>
          <a:xfrm>
            <a:off x="744279" y="4550735"/>
            <a:ext cx="103348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/>
              <a:t>Nézzük meg mi lesz a feladatunk </a:t>
            </a:r>
            <a:r>
              <a:rPr lang="hu-HU" sz="2400" b="1" dirty="0">
                <a:solidFill>
                  <a:srgbClr val="00B050"/>
                </a:solidFill>
              </a:rPr>
              <a:t>ÖSSZES ESETE?</a:t>
            </a:r>
            <a:r>
              <a:rPr lang="hu-HU" sz="2400" b="1" dirty="0">
                <a:solidFill>
                  <a:srgbClr val="7030A0"/>
                </a:solidFill>
              </a:rPr>
              <a:t> </a:t>
            </a:r>
            <a:r>
              <a:rPr lang="hu-HU" sz="2000" b="1" dirty="0"/>
              <a:t>= Nézzük meg hányféle számot dobhatunk a két dobókockával egyszerre?</a:t>
            </a:r>
          </a:p>
          <a:p>
            <a:r>
              <a:rPr lang="hu-HU" sz="2000" b="1" dirty="0">
                <a:solidFill>
                  <a:srgbClr val="0070C0"/>
                </a:solidFill>
              </a:rPr>
              <a:t>Kék dobókockával: </a:t>
            </a:r>
            <a:r>
              <a:rPr lang="hu-HU" sz="2000" b="1" u="sng" dirty="0"/>
              <a:t>6 félét </a:t>
            </a:r>
            <a:r>
              <a:rPr lang="hu-HU" sz="2000" b="1" dirty="0"/>
              <a:t>( 1 v 2 v 3 v 4 v 5 v 6)  </a:t>
            </a:r>
            <a:r>
              <a:rPr lang="hu-HU" sz="2000" b="1" dirty="0">
                <a:solidFill>
                  <a:srgbClr val="FF0000"/>
                </a:solidFill>
              </a:rPr>
              <a:t>Piros dobókockával: </a:t>
            </a:r>
            <a:r>
              <a:rPr lang="hu-HU" sz="2000" b="1" u="sng" dirty="0"/>
              <a:t>6 félét </a:t>
            </a:r>
            <a:r>
              <a:rPr lang="hu-HU" sz="2000" b="1" dirty="0"/>
              <a:t>( 1 v 2 v 3 v 4 v 5 v 6)</a:t>
            </a:r>
          </a:p>
          <a:p>
            <a:r>
              <a:rPr lang="hu-HU" sz="2000" b="1" dirty="0"/>
              <a:t>                      Akkor „összesen”      </a:t>
            </a:r>
            <a:r>
              <a:rPr lang="hu-HU" sz="3200" b="1" dirty="0">
                <a:solidFill>
                  <a:srgbClr val="00B050"/>
                </a:solidFill>
              </a:rPr>
              <a:t>6 ·  6 = 36 féle eset </a:t>
            </a:r>
            <a:r>
              <a:rPr lang="hu-HU" b="1" dirty="0"/>
              <a:t>( összes eset)</a:t>
            </a:r>
          </a:p>
        </p:txBody>
      </p:sp>
    </p:spTree>
    <p:extLst>
      <p:ext uri="{BB962C8B-B14F-4D97-AF65-F5344CB8AC3E}">
        <p14:creationId xmlns:p14="http://schemas.microsoft.com/office/powerpoint/2010/main" val="207488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>
            <a:extLst>
              <a:ext uri="{FF2B5EF4-FFF2-40B4-BE49-F238E27FC236}">
                <a16:creationId xmlns:a16="http://schemas.microsoft.com/office/drawing/2014/main" id="{DBAAE165-76F4-4206-BC9F-7E4889AABAF2}"/>
              </a:ext>
            </a:extLst>
          </p:cNvPr>
          <p:cNvSpPr/>
          <p:nvPr/>
        </p:nvSpPr>
        <p:spPr>
          <a:xfrm>
            <a:off x="680484" y="575010"/>
            <a:ext cx="1002650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/>
              <a:t>Nézzük meg mik lesznek a feladatunk </a:t>
            </a:r>
            <a:r>
              <a:rPr lang="hu-HU" sz="2400" b="1" dirty="0">
                <a:solidFill>
                  <a:schemeClr val="accent2">
                    <a:lumMod val="75000"/>
                  </a:schemeClr>
                </a:solidFill>
              </a:rPr>
              <a:t>KEDVEZŐ ESETEI?= </a:t>
            </a:r>
            <a:r>
              <a:rPr lang="hu-HU" sz="2000" b="1" dirty="0"/>
              <a:t>Nézzük meg hányféleképpen dobhatjuk ki a két dobókockával, a kockákkal kidobott számok összegeként a 7-et!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90C39A91-13C5-4C1E-80BA-135999073188}"/>
              </a:ext>
            </a:extLst>
          </p:cNvPr>
          <p:cNvSpPr txBox="1"/>
          <p:nvPr/>
        </p:nvSpPr>
        <p:spPr>
          <a:xfrm>
            <a:off x="786809" y="1616149"/>
            <a:ext cx="10026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Ehhez készítsünk egy táblázatot!</a:t>
            </a:r>
          </a:p>
          <a:p>
            <a:endParaRPr lang="hu-HU" dirty="0"/>
          </a:p>
          <a:p>
            <a:endParaRPr lang="hu-HU" dirty="0"/>
          </a:p>
        </p:txBody>
      </p:sp>
      <p:graphicFrame>
        <p:nvGraphicFramePr>
          <p:cNvPr id="6" name="Táblázat 6">
            <a:extLst>
              <a:ext uri="{FF2B5EF4-FFF2-40B4-BE49-F238E27FC236}">
                <a16:creationId xmlns:a16="http://schemas.microsoft.com/office/drawing/2014/main" id="{52275F62-7351-49FA-8B19-EBAB2F4396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092480"/>
              </p:ext>
            </p:extLst>
          </p:nvPr>
        </p:nvGraphicFramePr>
        <p:xfrm>
          <a:off x="786809" y="1999818"/>
          <a:ext cx="8128000" cy="741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67236878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905617583"/>
                    </a:ext>
                  </a:extLst>
                </a:gridCol>
                <a:gridCol w="1606698">
                  <a:extLst>
                    <a:ext uri="{9D8B030D-6E8A-4147-A177-3AD203B41FA5}">
                      <a16:colId xmlns:a16="http://schemas.microsoft.com/office/drawing/2014/main" val="1290393488"/>
                    </a:ext>
                  </a:extLst>
                </a:gridCol>
                <a:gridCol w="1644502">
                  <a:extLst>
                    <a:ext uri="{9D8B030D-6E8A-4147-A177-3AD203B41FA5}">
                      <a16:colId xmlns:a16="http://schemas.microsoft.com/office/drawing/2014/main" val="2658229405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190901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29152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0385895"/>
                  </a:ext>
                </a:extLst>
              </a:tr>
            </a:tbl>
          </a:graphicData>
        </a:graphic>
      </p:graphicFrame>
      <p:graphicFrame>
        <p:nvGraphicFramePr>
          <p:cNvPr id="8" name="Táblázat 8">
            <a:extLst>
              <a:ext uri="{FF2B5EF4-FFF2-40B4-BE49-F238E27FC236}">
                <a16:creationId xmlns:a16="http://schemas.microsoft.com/office/drawing/2014/main" id="{0A4E5BDC-E269-4B8E-A2A0-C4A1EEDBD9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924919"/>
              </p:ext>
            </p:extLst>
          </p:nvPr>
        </p:nvGraphicFramePr>
        <p:xfrm>
          <a:off x="786810" y="2131060"/>
          <a:ext cx="4309626" cy="329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31202">
                  <a:extLst>
                    <a:ext uri="{9D8B030D-6E8A-4147-A177-3AD203B41FA5}">
                      <a16:colId xmlns:a16="http://schemas.microsoft.com/office/drawing/2014/main" val="3601953257"/>
                    </a:ext>
                  </a:extLst>
                </a:gridCol>
                <a:gridCol w="2178424">
                  <a:extLst>
                    <a:ext uri="{9D8B030D-6E8A-4147-A177-3AD203B41FA5}">
                      <a16:colId xmlns:a16="http://schemas.microsoft.com/office/drawing/2014/main" val="299566578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b="1" dirty="0">
                          <a:solidFill>
                            <a:srgbClr val="0070C0"/>
                          </a:solidFill>
                        </a:rPr>
                        <a:t>Kék dobókockával dobott szám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b="1" dirty="0">
                          <a:solidFill>
                            <a:srgbClr val="FF0000"/>
                          </a:solidFill>
                        </a:rPr>
                        <a:t>Piros dobókockával dobott szám</a:t>
                      </a:r>
                    </a:p>
                    <a:p>
                      <a:endParaRPr lang="hu-H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3451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41701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6416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53140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45527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7882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20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0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2083568"/>
                  </a:ext>
                </a:extLst>
              </a:tr>
            </a:tbl>
          </a:graphicData>
        </a:graphic>
      </p:graphicFrame>
      <p:sp>
        <p:nvSpPr>
          <p:cNvPr id="10" name="Szövegdoboz 9">
            <a:extLst>
              <a:ext uri="{FF2B5EF4-FFF2-40B4-BE49-F238E27FC236}">
                <a16:creationId xmlns:a16="http://schemas.microsoft.com/office/drawing/2014/main" id="{A44BAB6B-CEE5-42DF-9D91-F0C39548BB94}"/>
              </a:ext>
            </a:extLst>
          </p:cNvPr>
          <p:cNvSpPr txBox="1"/>
          <p:nvPr/>
        </p:nvSpPr>
        <p:spPr>
          <a:xfrm>
            <a:off x="5620871" y="1748118"/>
            <a:ext cx="60780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400" b="1" dirty="0"/>
          </a:p>
          <a:p>
            <a:endParaRPr lang="hu-HU" sz="2400" b="1" dirty="0"/>
          </a:p>
          <a:p>
            <a:r>
              <a:rPr lang="hu-HU" sz="2400" b="1" dirty="0"/>
              <a:t>A táblázatból láthatjuk, hogy a kísérletünkben</a:t>
            </a:r>
          </a:p>
          <a:p>
            <a:r>
              <a:rPr lang="hu-HU" sz="2400" b="1" dirty="0"/>
              <a:t> </a:t>
            </a:r>
            <a:r>
              <a:rPr lang="hu-HU" sz="2400" b="1" dirty="0">
                <a:solidFill>
                  <a:schemeClr val="accent2">
                    <a:lumMod val="75000"/>
                  </a:schemeClr>
                </a:solidFill>
              </a:rPr>
              <a:t>KEDVEZŐ ESETEK SZÁMA = 6</a:t>
            </a:r>
          </a:p>
          <a:p>
            <a:r>
              <a:rPr lang="hu-HU" sz="2400" b="1" dirty="0"/>
              <a:t> hiszen 6 féleképpen jöhet ki összegként a 7!</a:t>
            </a:r>
          </a:p>
        </p:txBody>
      </p:sp>
    </p:spTree>
    <p:extLst>
      <p:ext uri="{BB962C8B-B14F-4D97-AF65-F5344CB8AC3E}">
        <p14:creationId xmlns:p14="http://schemas.microsoft.com/office/powerpoint/2010/main" val="79172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Szövegdoboz 1">
                <a:extLst>
                  <a:ext uri="{FF2B5EF4-FFF2-40B4-BE49-F238E27FC236}">
                    <a16:creationId xmlns:a16="http://schemas.microsoft.com/office/drawing/2014/main" id="{3A8409A1-BE22-4FF9-BE5A-CE9869D287C5}"/>
                  </a:ext>
                </a:extLst>
              </p:cNvPr>
              <p:cNvSpPr txBox="1"/>
              <p:nvPr/>
            </p:nvSpPr>
            <p:spPr>
              <a:xfrm>
                <a:off x="497541" y="376518"/>
                <a:ext cx="10379566" cy="22810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u-HU" sz="2000" b="1" dirty="0"/>
                  <a:t>Akkor az eredeti kérdésre a válasz, hogy mi a valószínűsége annak, hogy két dobókockával egyszerre dobva a kidobott számok összege 7 lesz?</a:t>
                </a:r>
              </a:p>
              <a:p>
                <a:endParaRPr lang="hu-HU" sz="2000" b="1" dirty="0"/>
              </a:p>
              <a:p>
                <a:endParaRPr lang="hu-HU" b="1" dirty="0"/>
              </a:p>
              <a:p>
                <a:r>
                  <a:rPr lang="hu-HU" sz="2000" b="1" dirty="0"/>
                  <a:t>                                      p =                                            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num>
                      <m:den>
                        <m:r>
                          <a:rPr lang="hu-HU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𝟑𝟔</m:t>
                        </m:r>
                      </m:den>
                    </m:f>
                  </m:oMath>
                </a14:m>
                <a:r>
                  <a:rPr lang="hu-HU" sz="2400" b="1" dirty="0"/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hu-HU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</m:oMath>
                </a14:m>
                <a:endParaRPr lang="hu-HU" sz="3200" b="1" dirty="0"/>
              </a:p>
              <a:p>
                <a:pPr algn="ctr"/>
                <a:r>
                  <a:rPr lang="hu-HU" b="1" dirty="0"/>
                  <a:t> </a:t>
                </a:r>
              </a:p>
            </p:txBody>
          </p:sp>
        </mc:Choice>
        <mc:Fallback xmlns="">
          <p:sp>
            <p:nvSpPr>
              <p:cNvPr id="2" name="Szövegdoboz 1">
                <a:extLst>
                  <a:ext uri="{FF2B5EF4-FFF2-40B4-BE49-F238E27FC236}">
                    <a16:creationId xmlns:a16="http://schemas.microsoft.com/office/drawing/2014/main" id="{3A8409A1-BE22-4FF9-BE5A-CE9869D287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541" y="376518"/>
                <a:ext cx="10379566" cy="2281009"/>
              </a:xfrm>
              <a:prstGeom prst="rect">
                <a:avLst/>
              </a:prstGeom>
              <a:blipFill>
                <a:blip r:embed="rId2"/>
                <a:stretch>
                  <a:fillRect t="-1604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églalap 2">
                <a:extLst>
                  <a:ext uri="{FF2B5EF4-FFF2-40B4-BE49-F238E27FC236}">
                    <a16:creationId xmlns:a16="http://schemas.microsoft.com/office/drawing/2014/main" id="{492DC341-B2F9-4CD0-8548-5C85DA3A7EB8}"/>
                  </a:ext>
                </a:extLst>
              </p:cNvPr>
              <p:cNvSpPr/>
              <p:nvPr/>
            </p:nvSpPr>
            <p:spPr>
              <a:xfrm>
                <a:off x="2989149" y="1673177"/>
                <a:ext cx="2698175" cy="6195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hu-HU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𝒌𝒆𝒅𝒗𝒆𝒛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ő 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𝒆𝒔𝒆𝒕𝒆𝒌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𝒔𝒛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á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𝒎𝒂</m:t>
                          </m:r>
                        </m:num>
                        <m:den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ö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𝒔𝒔𝒛𝒆𝒔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𝒆𝒔𝒆𝒕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𝒔𝒛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á</m:t>
                          </m:r>
                          <m:r>
                            <a:rPr lang="hu-HU" b="1" i="1" smtClean="0">
                              <a:latin typeface="Cambria Math" panose="02040503050406030204" pitchFamily="18" charset="0"/>
                            </a:rPr>
                            <m:t>𝒎𝒂</m:t>
                          </m:r>
                        </m:den>
                      </m:f>
                    </m:oMath>
                  </m:oMathPara>
                </a14:m>
                <a:endParaRPr lang="hu-HU" dirty="0"/>
              </a:p>
            </p:txBody>
          </p:sp>
        </mc:Choice>
        <mc:Fallback xmlns="">
          <p:sp>
            <p:nvSpPr>
              <p:cNvPr id="3" name="Téglalap 2">
                <a:extLst>
                  <a:ext uri="{FF2B5EF4-FFF2-40B4-BE49-F238E27FC236}">
                    <a16:creationId xmlns:a16="http://schemas.microsoft.com/office/drawing/2014/main" id="{492DC341-B2F9-4CD0-8548-5C85DA3A7EB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9149" y="1673177"/>
                <a:ext cx="2698175" cy="61959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6644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F2E7C2BC-D3EB-4050-83FD-C457C201F224}"/>
              </a:ext>
            </a:extLst>
          </p:cNvPr>
          <p:cNvSpPr txBox="1"/>
          <p:nvPr/>
        </p:nvSpPr>
        <p:spPr>
          <a:xfrm>
            <a:off x="435935" y="308344"/>
            <a:ext cx="1113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400" b="1" dirty="0"/>
              <a:t>Mi a valószínűsége annak, hogy, ha egy 10, illetve egy 20 forintos érmét egyszer egyszerre feldobunk, akkor mindegyiken fej lesz?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B75727C3-B732-46C7-95A2-E8C6C85B49EB}"/>
              </a:ext>
            </a:extLst>
          </p:cNvPr>
          <p:cNvSpPr txBox="1"/>
          <p:nvPr/>
        </p:nvSpPr>
        <p:spPr>
          <a:xfrm>
            <a:off x="435935" y="1435395"/>
            <a:ext cx="1113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Készítsünk egy táblázatot a kísérlet elemi eseményeiről!</a:t>
            </a:r>
            <a:endParaRPr lang="hu-HU" dirty="0"/>
          </a:p>
        </p:txBody>
      </p:sp>
      <p:graphicFrame>
        <p:nvGraphicFramePr>
          <p:cNvPr id="5" name="Táblázat 5">
            <a:extLst>
              <a:ext uri="{FF2B5EF4-FFF2-40B4-BE49-F238E27FC236}">
                <a16:creationId xmlns:a16="http://schemas.microsoft.com/office/drawing/2014/main" id="{A31CBAC4-ABCF-4DE9-AC48-A01F37A4B5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901452"/>
              </p:ext>
            </p:extLst>
          </p:nvPr>
        </p:nvGraphicFramePr>
        <p:xfrm>
          <a:off x="435935" y="1942820"/>
          <a:ext cx="4465674" cy="2123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2837">
                  <a:extLst>
                    <a:ext uri="{9D8B030D-6E8A-4147-A177-3AD203B41FA5}">
                      <a16:colId xmlns:a16="http://schemas.microsoft.com/office/drawing/2014/main" val="1795118233"/>
                    </a:ext>
                  </a:extLst>
                </a:gridCol>
                <a:gridCol w="2232837">
                  <a:extLst>
                    <a:ext uri="{9D8B030D-6E8A-4147-A177-3AD203B41FA5}">
                      <a16:colId xmlns:a16="http://schemas.microsoft.com/office/drawing/2014/main" val="38233430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b="1" dirty="0">
                          <a:solidFill>
                            <a:schemeClr val="tx1"/>
                          </a:solidFill>
                        </a:rPr>
                        <a:t>10 forintos érmével való dobásom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b="1" dirty="0">
                          <a:solidFill>
                            <a:schemeClr val="tx1"/>
                          </a:solidFill>
                        </a:rPr>
                        <a:t>20 forintos érmével dobott dobásom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155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fej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b="1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fej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50399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/>
                        <a:t>írás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/>
                        <a:t>Írás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10866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/>
                        <a:t>fej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/>
                        <a:t>írás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9284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/>
                        <a:t>írás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/>
                        <a:t>fej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7736028"/>
                  </a:ext>
                </a:extLst>
              </a:tr>
            </a:tbl>
          </a:graphicData>
        </a:graphic>
      </p:graphicFrame>
      <p:sp>
        <p:nvSpPr>
          <p:cNvPr id="7" name="Szövegdoboz 6">
            <a:extLst>
              <a:ext uri="{FF2B5EF4-FFF2-40B4-BE49-F238E27FC236}">
                <a16:creationId xmlns:a16="http://schemas.microsoft.com/office/drawing/2014/main" id="{DDA7C988-7751-4DFE-AA09-BD10B235B7F6}"/>
              </a:ext>
            </a:extLst>
          </p:cNvPr>
          <p:cNvSpPr txBox="1"/>
          <p:nvPr/>
        </p:nvSpPr>
        <p:spPr>
          <a:xfrm>
            <a:off x="5263115" y="1942820"/>
            <a:ext cx="59648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A táblázatomból látszik, hogy:</a:t>
            </a:r>
          </a:p>
          <a:p>
            <a:r>
              <a:rPr lang="hu-HU" sz="2000" dirty="0"/>
              <a:t>A kísérletem </a:t>
            </a:r>
            <a:r>
              <a:rPr lang="hu-HU" sz="2000" b="1" dirty="0">
                <a:solidFill>
                  <a:schemeClr val="accent2">
                    <a:lumMod val="50000"/>
                  </a:schemeClr>
                </a:solidFill>
              </a:rPr>
              <a:t>kedvező esetinek a száma= 1 </a:t>
            </a:r>
            <a:r>
              <a:rPr lang="hu-HU" sz="2000" dirty="0"/>
              <a:t>( első sor)</a:t>
            </a:r>
          </a:p>
          <a:p>
            <a:r>
              <a:rPr lang="hu-HU" sz="2000" dirty="0"/>
              <a:t>A kísérletem </a:t>
            </a:r>
            <a:r>
              <a:rPr lang="hu-HU" sz="2000" b="1" dirty="0">
                <a:solidFill>
                  <a:srgbClr val="00B050"/>
                </a:solidFill>
              </a:rPr>
              <a:t>összes esetének a száma= 4 </a:t>
            </a:r>
          </a:p>
          <a:p>
            <a:r>
              <a:rPr lang="hu-HU" sz="2000" dirty="0"/>
              <a:t>( összesen 4 féle lehetőség van, 4 sorba fel is írtuk)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Szövegdoboz 7">
                <a:extLst>
                  <a:ext uri="{FF2B5EF4-FFF2-40B4-BE49-F238E27FC236}">
                    <a16:creationId xmlns:a16="http://schemas.microsoft.com/office/drawing/2014/main" id="{3E7E468E-0875-40F4-8AEA-CDAEE2C2DDB9}"/>
                  </a:ext>
                </a:extLst>
              </p:cNvPr>
              <p:cNvSpPr txBox="1"/>
              <p:nvPr/>
            </p:nvSpPr>
            <p:spPr>
              <a:xfrm>
                <a:off x="5263115" y="3636335"/>
                <a:ext cx="6071192" cy="14783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dirty="0"/>
                  <a:t>Akkor a kérdésre a válasz:</a:t>
                </a:r>
              </a:p>
              <a:p>
                <a:r>
                  <a:rPr lang="hu-HU" dirty="0"/>
                  <a:t>Annak a valószínűsége , hogy mindkét érmével fejet dobok:</a:t>
                </a:r>
              </a:p>
              <a:p>
                <a:endParaRPr lang="hu-HU" dirty="0"/>
              </a:p>
              <a:p>
                <a:r>
                  <a:rPr lang="hu-HU" dirty="0"/>
                  <a:t>P=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𝒌𝒆𝒅𝒗𝒆𝒛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ő 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𝒆𝒔𝒆𝒕𝒆𝒌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𝒔𝒛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á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𝒎𝒂</m:t>
                        </m:r>
                      </m:num>
                      <m:den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ö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𝒔𝒔𝒛𝒆𝒔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𝒆𝒔𝒆𝒕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𝒔𝒛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á</m:t>
                        </m:r>
                        <m:r>
                          <a:rPr lang="hu-HU" sz="2400" b="1" i="1" smtClean="0">
                            <a:latin typeface="Cambria Math" panose="02040503050406030204" pitchFamily="18" charset="0"/>
                          </a:rPr>
                          <m:t>𝒎𝒂</m:t>
                        </m:r>
                      </m:den>
                    </m:f>
                  </m:oMath>
                </a14:m>
                <a:r>
                  <a:rPr lang="hu-HU" sz="2400" dirty="0"/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hu-HU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hu-HU" sz="2400" b="1" dirty="0">
                    <a:solidFill>
                      <a:srgbClr val="FF0000"/>
                    </a:solidFill>
                  </a:rPr>
                  <a:t> </a:t>
                </a:r>
                <a:endParaRPr lang="hu-HU" sz="2400" b="1" dirty="0"/>
              </a:p>
            </p:txBody>
          </p:sp>
        </mc:Choice>
        <mc:Fallback xmlns="">
          <p:sp>
            <p:nvSpPr>
              <p:cNvPr id="8" name="Szövegdoboz 7">
                <a:extLst>
                  <a:ext uri="{FF2B5EF4-FFF2-40B4-BE49-F238E27FC236}">
                    <a16:creationId xmlns:a16="http://schemas.microsoft.com/office/drawing/2014/main" id="{3E7E468E-0875-40F4-8AEA-CDAEE2C2DD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3115" y="3636335"/>
                <a:ext cx="6071192" cy="1478353"/>
              </a:xfrm>
              <a:prstGeom prst="rect">
                <a:avLst/>
              </a:prstGeom>
              <a:blipFill>
                <a:blip r:embed="rId2"/>
                <a:stretch>
                  <a:fillRect l="-803" t="-2479" b="-2479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Fizethetö forint">
            <a:extLst>
              <a:ext uri="{FF2B5EF4-FFF2-40B4-BE49-F238E27FC236}">
                <a16:creationId xmlns:a16="http://schemas.microsoft.com/office/drawing/2014/main" id="{900DEE04-121D-4498-BA12-8F97FBA8B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18" y="4655182"/>
            <a:ext cx="1534846" cy="1534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20/2011. (XII. 5.) MNB rendelet „MAGYARORSZÁG” felirattal ellátott ...">
            <a:extLst>
              <a:ext uri="{FF2B5EF4-FFF2-40B4-BE49-F238E27FC236}">
                <a16:creationId xmlns:a16="http://schemas.microsoft.com/office/drawing/2014/main" id="{926F0977-C98B-4A90-A857-D7C7F45FA2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889" y="4655182"/>
            <a:ext cx="1683702" cy="1650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74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Rectangle 80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20431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zövegdoboz 1">
            <a:extLst>
              <a:ext uri="{FF2B5EF4-FFF2-40B4-BE49-F238E27FC236}">
                <a16:creationId xmlns:a16="http://schemas.microsoft.com/office/drawing/2014/main" id="{9BED70D8-44F7-4CB8-9ABD-0ED7163FF6D5}"/>
              </a:ext>
            </a:extLst>
          </p:cNvPr>
          <p:cNvSpPr txBox="1"/>
          <p:nvPr/>
        </p:nvSpPr>
        <p:spPr>
          <a:xfrm>
            <a:off x="260930" y="770037"/>
            <a:ext cx="6056243" cy="390429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 err="1">
                <a:ea typeface="+mj-ea"/>
                <a:cs typeface="+mj-cs"/>
              </a:rPr>
              <a:t>Melyiknek</a:t>
            </a:r>
            <a:r>
              <a:rPr lang="en-US" sz="3200" b="1" dirty="0">
                <a:ea typeface="+mj-ea"/>
                <a:cs typeface="+mj-cs"/>
              </a:rPr>
              <a:t> </a:t>
            </a:r>
            <a:r>
              <a:rPr lang="en-US" sz="3200" b="1" dirty="0" err="1">
                <a:ea typeface="+mj-ea"/>
                <a:cs typeface="+mj-cs"/>
              </a:rPr>
              <a:t>nagyobb</a:t>
            </a:r>
            <a:r>
              <a:rPr lang="en-US" sz="3200" b="1" dirty="0">
                <a:ea typeface="+mj-ea"/>
                <a:cs typeface="+mj-cs"/>
              </a:rPr>
              <a:t> a </a:t>
            </a:r>
            <a:r>
              <a:rPr lang="en-US" sz="3200" b="1" dirty="0" err="1">
                <a:ea typeface="+mj-ea"/>
                <a:cs typeface="+mj-cs"/>
              </a:rPr>
              <a:t>valószínűsége</a:t>
            </a:r>
            <a:r>
              <a:rPr lang="en-US" sz="3200" b="1" dirty="0">
                <a:ea typeface="+mj-ea"/>
                <a:cs typeface="+mj-cs"/>
              </a:rPr>
              <a:t> a </a:t>
            </a:r>
            <a:r>
              <a:rPr lang="en-US" sz="3200" b="1" dirty="0" err="1">
                <a:ea typeface="+mj-ea"/>
                <a:cs typeface="+mj-cs"/>
              </a:rPr>
              <a:t>két</a:t>
            </a:r>
            <a:r>
              <a:rPr lang="en-US" sz="3200" b="1" dirty="0">
                <a:ea typeface="+mj-ea"/>
                <a:cs typeface="+mj-cs"/>
              </a:rPr>
              <a:t> </a:t>
            </a:r>
            <a:r>
              <a:rPr lang="en-US" sz="3200" b="1" dirty="0" err="1">
                <a:ea typeface="+mj-ea"/>
                <a:cs typeface="+mj-cs"/>
              </a:rPr>
              <a:t>esemény</a:t>
            </a:r>
            <a:r>
              <a:rPr lang="en-US" sz="3200" b="1" dirty="0">
                <a:ea typeface="+mj-ea"/>
                <a:cs typeface="+mj-cs"/>
              </a:rPr>
              <a:t> </a:t>
            </a:r>
            <a:r>
              <a:rPr lang="en-US" sz="3200" b="1" dirty="0" err="1">
                <a:ea typeface="+mj-ea"/>
                <a:cs typeface="+mj-cs"/>
              </a:rPr>
              <a:t>közül</a:t>
            </a:r>
            <a:r>
              <a:rPr lang="en-US" sz="3200" b="1" dirty="0">
                <a:ea typeface="+mj-ea"/>
                <a:cs typeface="+mj-cs"/>
              </a:rPr>
              <a:t>, </a:t>
            </a:r>
            <a:r>
              <a:rPr lang="en-US" sz="3200" b="1" dirty="0" err="1">
                <a:ea typeface="+mj-ea"/>
                <a:cs typeface="+mj-cs"/>
              </a:rPr>
              <a:t>annak</a:t>
            </a:r>
            <a:r>
              <a:rPr lang="en-US" sz="3200" b="1" dirty="0">
                <a:ea typeface="+mj-ea"/>
                <a:cs typeface="+mj-cs"/>
              </a:rPr>
              <a:t>, </a:t>
            </a:r>
            <a:r>
              <a:rPr lang="en-US" sz="3200" b="1" dirty="0" err="1">
                <a:ea typeface="+mj-ea"/>
                <a:cs typeface="+mj-cs"/>
              </a:rPr>
              <a:t>hogy</a:t>
            </a:r>
            <a:r>
              <a:rPr lang="en-US" sz="3200" b="1" dirty="0">
                <a:ea typeface="+mj-ea"/>
                <a:cs typeface="+mj-cs"/>
              </a:rPr>
              <a:t> ha </a:t>
            </a:r>
            <a:r>
              <a:rPr lang="en-US" sz="3200" b="1" dirty="0" err="1">
                <a:ea typeface="+mj-ea"/>
                <a:cs typeface="+mj-cs"/>
              </a:rPr>
              <a:t>feldobok</a:t>
            </a:r>
            <a:r>
              <a:rPr lang="en-US" sz="3200" b="1" dirty="0">
                <a:ea typeface="+mj-ea"/>
                <a:cs typeface="+mj-cs"/>
              </a:rPr>
              <a:t> </a:t>
            </a:r>
            <a:r>
              <a:rPr lang="en-US" sz="3200" b="1" dirty="0" err="1">
                <a:ea typeface="+mj-ea"/>
                <a:cs typeface="+mj-cs"/>
              </a:rPr>
              <a:t>egyszer</a:t>
            </a:r>
            <a:r>
              <a:rPr lang="en-US" sz="3200" b="1" dirty="0">
                <a:ea typeface="+mj-ea"/>
                <a:cs typeface="+mj-cs"/>
              </a:rPr>
              <a:t> </a:t>
            </a:r>
            <a:r>
              <a:rPr lang="en-US" sz="3200" b="1" dirty="0" err="1">
                <a:ea typeface="+mj-ea"/>
                <a:cs typeface="+mj-cs"/>
              </a:rPr>
              <a:t>egy</a:t>
            </a:r>
            <a:r>
              <a:rPr lang="en-US" sz="3200" b="1" dirty="0">
                <a:ea typeface="+mj-ea"/>
                <a:cs typeface="+mj-cs"/>
              </a:rPr>
              <a:t> </a:t>
            </a:r>
            <a:r>
              <a:rPr lang="en-US" sz="3200" b="1" dirty="0" err="1">
                <a:ea typeface="+mj-ea"/>
                <a:cs typeface="+mj-cs"/>
              </a:rPr>
              <a:t>dobókockát</a:t>
            </a:r>
            <a:r>
              <a:rPr lang="en-US" sz="3200" b="1" dirty="0">
                <a:ea typeface="+mj-ea"/>
                <a:cs typeface="+mj-cs"/>
              </a:rPr>
              <a:t>, </a:t>
            </a:r>
            <a:r>
              <a:rPr lang="en-US" sz="3200" b="1" dirty="0" err="1">
                <a:ea typeface="+mj-ea"/>
                <a:cs typeface="+mj-cs"/>
              </a:rPr>
              <a:t>akkor</a:t>
            </a:r>
            <a:r>
              <a:rPr lang="en-US" sz="3200" b="1" dirty="0">
                <a:ea typeface="+mj-ea"/>
                <a:cs typeface="+mj-cs"/>
              </a:rPr>
              <a:t> </a:t>
            </a:r>
            <a:r>
              <a:rPr lang="en-US" sz="3200" b="1" u="sng" dirty="0" err="1">
                <a:solidFill>
                  <a:schemeClr val="accent1"/>
                </a:solidFill>
                <a:ea typeface="+mj-ea"/>
                <a:cs typeface="+mj-cs"/>
              </a:rPr>
              <a:t>páros</a:t>
            </a:r>
            <a:r>
              <a:rPr lang="en-US" sz="3200" b="1" u="sng" dirty="0">
                <a:solidFill>
                  <a:schemeClr val="accent1"/>
                </a:solidFill>
                <a:ea typeface="+mj-ea"/>
                <a:cs typeface="+mj-cs"/>
              </a:rPr>
              <a:t> </a:t>
            </a:r>
            <a:r>
              <a:rPr lang="en-US" sz="3200" b="1" u="sng" dirty="0" err="1">
                <a:solidFill>
                  <a:schemeClr val="accent1"/>
                </a:solidFill>
                <a:ea typeface="+mj-ea"/>
                <a:cs typeface="+mj-cs"/>
              </a:rPr>
              <a:t>számot</a:t>
            </a:r>
            <a:r>
              <a:rPr lang="en-US" sz="3200" b="1" u="sng" dirty="0">
                <a:solidFill>
                  <a:schemeClr val="accent1"/>
                </a:solidFill>
                <a:ea typeface="+mj-ea"/>
                <a:cs typeface="+mj-cs"/>
              </a:rPr>
              <a:t> </a:t>
            </a:r>
            <a:r>
              <a:rPr lang="en-US" sz="3200" b="1" u="sng" dirty="0" err="1">
                <a:solidFill>
                  <a:schemeClr val="accent1"/>
                </a:solidFill>
                <a:ea typeface="+mj-ea"/>
                <a:cs typeface="+mj-cs"/>
              </a:rPr>
              <a:t>dobok</a:t>
            </a:r>
            <a:r>
              <a:rPr lang="en-US" sz="3200" b="1" u="sng" dirty="0">
                <a:ea typeface="+mj-ea"/>
                <a:cs typeface="+mj-cs"/>
              </a:rPr>
              <a:t>,</a:t>
            </a:r>
            <a:r>
              <a:rPr lang="en-US" sz="3200" b="1" dirty="0">
                <a:ea typeface="+mj-ea"/>
                <a:cs typeface="+mj-cs"/>
              </a:rPr>
              <a:t> </a:t>
            </a:r>
            <a:r>
              <a:rPr lang="en-US" sz="3200" b="1" dirty="0" err="1">
                <a:ea typeface="+mj-ea"/>
                <a:cs typeface="+mj-cs"/>
              </a:rPr>
              <a:t>vagy</a:t>
            </a:r>
            <a:r>
              <a:rPr lang="en-US" sz="3200" b="1" dirty="0">
                <a:ea typeface="+mj-ea"/>
                <a:cs typeface="+mj-cs"/>
              </a:rPr>
              <a:t> </a:t>
            </a:r>
            <a:r>
              <a:rPr lang="en-US" sz="3200" b="1" dirty="0" err="1">
                <a:ea typeface="+mj-ea"/>
                <a:cs typeface="+mj-cs"/>
              </a:rPr>
              <a:t>annak</a:t>
            </a:r>
            <a:r>
              <a:rPr lang="en-US" sz="3200" b="1" dirty="0">
                <a:ea typeface="+mj-ea"/>
                <a:cs typeface="+mj-cs"/>
              </a:rPr>
              <a:t>, </a:t>
            </a:r>
            <a:r>
              <a:rPr lang="en-US" sz="3200" b="1" dirty="0" err="1">
                <a:ea typeface="+mj-ea"/>
                <a:cs typeface="+mj-cs"/>
              </a:rPr>
              <a:t>hogy</a:t>
            </a:r>
            <a:r>
              <a:rPr lang="en-US" sz="3200" b="1" dirty="0">
                <a:ea typeface="+mj-ea"/>
                <a:cs typeface="+mj-cs"/>
              </a:rPr>
              <a:t> </a:t>
            </a:r>
            <a:r>
              <a:rPr lang="en-US" sz="3200" b="1" u="sng" dirty="0">
                <a:solidFill>
                  <a:srgbClr val="C00000"/>
                </a:solidFill>
                <a:ea typeface="+mj-ea"/>
                <a:cs typeface="+mj-cs"/>
              </a:rPr>
              <a:t>3-mal </a:t>
            </a:r>
            <a:r>
              <a:rPr lang="en-US" sz="3200" b="1" u="sng" dirty="0" err="1">
                <a:solidFill>
                  <a:srgbClr val="C00000"/>
                </a:solidFill>
                <a:ea typeface="+mj-ea"/>
                <a:cs typeface="+mj-cs"/>
              </a:rPr>
              <a:t>osztható</a:t>
            </a:r>
            <a:r>
              <a:rPr lang="en-US" sz="3200" b="1" u="sng" dirty="0">
                <a:solidFill>
                  <a:srgbClr val="C00000"/>
                </a:solidFill>
                <a:ea typeface="+mj-ea"/>
                <a:cs typeface="+mj-cs"/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  <a:ea typeface="+mj-ea"/>
                <a:cs typeface="+mj-cs"/>
              </a:rPr>
              <a:t>számot</a:t>
            </a:r>
            <a:r>
              <a:rPr lang="en-US" sz="3200" b="1" u="sng" dirty="0">
                <a:solidFill>
                  <a:srgbClr val="C00000"/>
                </a:solidFill>
                <a:ea typeface="+mj-ea"/>
                <a:cs typeface="+mj-cs"/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  <a:ea typeface="+mj-ea"/>
                <a:cs typeface="+mj-cs"/>
              </a:rPr>
              <a:t>dobok</a:t>
            </a:r>
            <a:r>
              <a:rPr lang="en-US" sz="3200" b="1" dirty="0">
                <a:ea typeface="+mj-ea"/>
                <a:cs typeface="+mj-cs"/>
              </a:rPr>
              <a:t>?</a:t>
            </a:r>
          </a:p>
        </p:txBody>
      </p:sp>
      <p:sp>
        <p:nvSpPr>
          <p:cNvPr id="85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13915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156" name="Picture 12" descr="Dobókocka">
            <a:extLst>
              <a:ext uri="{FF2B5EF4-FFF2-40B4-BE49-F238E27FC236}">
                <a16:creationId xmlns:a16="http://schemas.microsoft.com/office/drawing/2014/main" id="{7678A5C0-0356-482B-B728-2EB652BD1A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610"/>
          <a:stretch/>
        </p:blipFill>
        <p:spPr bwMode="auto">
          <a:xfrm>
            <a:off x="6893318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3120528" y="0"/>
                </a:moveTo>
                <a:cubicBezTo>
                  <a:pt x="3874524" y="0"/>
                  <a:pt x="4566062" y="267415"/>
                  <a:pt x="5105473" y="712577"/>
                </a:cubicBezTo>
                <a:lnTo>
                  <a:pt x="5298683" y="888178"/>
                </a:lnTo>
                <a:lnTo>
                  <a:pt x="5298683" y="5352876"/>
                </a:lnTo>
                <a:lnTo>
                  <a:pt x="5105473" y="5528477"/>
                </a:lnTo>
                <a:cubicBezTo>
                  <a:pt x="4874296" y="5719261"/>
                  <a:pt x="4615179" y="5877397"/>
                  <a:pt x="4335177" y="5995828"/>
                </a:cubicBezTo>
                <a:lnTo>
                  <a:pt x="4057556" y="6097438"/>
                </a:lnTo>
                <a:lnTo>
                  <a:pt x="2183499" y="6097438"/>
                </a:lnTo>
                <a:lnTo>
                  <a:pt x="1905878" y="5995828"/>
                </a:lnTo>
                <a:cubicBezTo>
                  <a:pt x="785873" y="5522106"/>
                  <a:pt x="0" y="4413092"/>
                  <a:pt x="0" y="3120527"/>
                </a:cubicBezTo>
                <a:cubicBezTo>
                  <a:pt x="0" y="1397108"/>
                  <a:pt x="1397108" y="0"/>
                  <a:pt x="312052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29816584-C018-4F15-AD62-70ECDCE2F438}"/>
              </a:ext>
            </a:extLst>
          </p:cNvPr>
          <p:cNvSpPr txBox="1"/>
          <p:nvPr/>
        </p:nvSpPr>
        <p:spPr>
          <a:xfrm>
            <a:off x="685241" y="4674330"/>
            <a:ext cx="52076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i="1" dirty="0">
                <a:solidFill>
                  <a:schemeClr val="tx2">
                    <a:lumMod val="75000"/>
                  </a:schemeClr>
                </a:solidFill>
              </a:rPr>
              <a:t>Bontsuk két részre a megoldásunkat!</a:t>
            </a:r>
          </a:p>
        </p:txBody>
      </p:sp>
    </p:spTree>
    <p:extLst>
      <p:ext uri="{BB962C8B-B14F-4D97-AF65-F5344CB8AC3E}">
        <p14:creationId xmlns:p14="http://schemas.microsoft.com/office/powerpoint/2010/main" val="2224676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70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Dobókocka">
            <a:extLst>
              <a:ext uri="{FF2B5EF4-FFF2-40B4-BE49-F238E27FC236}">
                <a16:creationId xmlns:a16="http://schemas.microsoft.com/office/drawing/2014/main" id="{C35B446B-92B5-4075-BADE-650A8BCC00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8711"/>
          <a:stretch/>
        </p:blipFill>
        <p:spPr bwMode="auto">
          <a:xfrm>
            <a:off x="-305" y="-1"/>
            <a:ext cx="642305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72">
            <a:extLst>
              <a:ext uri="{FF2B5EF4-FFF2-40B4-BE49-F238E27FC236}">
                <a16:creationId xmlns:a16="http://schemas.microsoft.com/office/drawing/2014/main" id="{24F266AD-725B-4A9D-B448-4C000F95CB4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zövegdoboz 1">
            <a:extLst>
              <a:ext uri="{FF2B5EF4-FFF2-40B4-BE49-F238E27FC236}">
                <a16:creationId xmlns:a16="http://schemas.microsoft.com/office/drawing/2014/main" id="{FD312678-6918-4998-BB5E-055DFC99833D}"/>
              </a:ext>
            </a:extLst>
          </p:cNvPr>
          <p:cNvSpPr txBox="1"/>
          <p:nvPr/>
        </p:nvSpPr>
        <p:spPr>
          <a:xfrm>
            <a:off x="6422748" y="2118943"/>
            <a:ext cx="5194684" cy="16445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 err="1">
                <a:solidFill>
                  <a:srgbClr val="000000"/>
                </a:solidFill>
                <a:ea typeface="+mj-ea"/>
                <a:cs typeface="+mj-cs"/>
              </a:rPr>
              <a:t>Mennyi</a:t>
            </a:r>
            <a:r>
              <a:rPr lang="en-US" sz="3200" b="1" dirty="0">
                <a:solidFill>
                  <a:srgbClr val="000000"/>
                </a:solidFill>
                <a:ea typeface="+mj-ea"/>
                <a:cs typeface="+mj-cs"/>
              </a:rPr>
              <a:t> a </a:t>
            </a:r>
            <a:r>
              <a:rPr lang="en-US" sz="3200" b="1" dirty="0" err="1">
                <a:solidFill>
                  <a:srgbClr val="000000"/>
                </a:solidFill>
                <a:ea typeface="+mj-ea"/>
                <a:cs typeface="+mj-cs"/>
              </a:rPr>
              <a:t>valószínűsége</a:t>
            </a:r>
            <a:r>
              <a:rPr lang="en-US" sz="3200" b="1" dirty="0">
                <a:solidFill>
                  <a:srgbClr val="000000"/>
                </a:solidFill>
                <a:ea typeface="+mj-ea"/>
                <a:cs typeface="+mj-cs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a typeface="+mj-ea"/>
                <a:cs typeface="+mj-cs"/>
              </a:rPr>
              <a:t>annak</a:t>
            </a:r>
            <a:r>
              <a:rPr lang="en-US" sz="3200" b="1" dirty="0">
                <a:solidFill>
                  <a:srgbClr val="000000"/>
                </a:solidFill>
                <a:ea typeface="+mj-ea"/>
                <a:cs typeface="+mj-cs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ea typeface="+mj-ea"/>
                <a:cs typeface="+mj-cs"/>
              </a:rPr>
              <a:t>hogy</a:t>
            </a:r>
            <a:r>
              <a:rPr lang="en-US" sz="3200" b="1" dirty="0">
                <a:solidFill>
                  <a:srgbClr val="000000"/>
                </a:solidFill>
                <a:ea typeface="+mj-ea"/>
                <a:cs typeface="+mj-cs"/>
              </a:rPr>
              <a:t>, ha </a:t>
            </a:r>
            <a:r>
              <a:rPr lang="en-US" sz="3200" b="1" dirty="0" err="1">
                <a:solidFill>
                  <a:srgbClr val="000000"/>
                </a:solidFill>
                <a:ea typeface="+mj-ea"/>
                <a:cs typeface="+mj-cs"/>
              </a:rPr>
              <a:t>egyszer</a:t>
            </a:r>
            <a:r>
              <a:rPr lang="en-US" sz="3200" b="1" dirty="0">
                <a:solidFill>
                  <a:srgbClr val="000000"/>
                </a:solidFill>
                <a:ea typeface="+mj-ea"/>
                <a:cs typeface="+mj-cs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a typeface="+mj-ea"/>
                <a:cs typeface="+mj-cs"/>
              </a:rPr>
              <a:t>feldobok</a:t>
            </a:r>
            <a:r>
              <a:rPr lang="en-US" sz="3200" b="1" dirty="0">
                <a:solidFill>
                  <a:srgbClr val="000000"/>
                </a:solidFill>
                <a:ea typeface="+mj-ea"/>
                <a:cs typeface="+mj-cs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a typeface="+mj-ea"/>
                <a:cs typeface="+mj-cs"/>
              </a:rPr>
              <a:t>egy</a:t>
            </a:r>
            <a:r>
              <a:rPr lang="en-US" sz="3200" b="1" dirty="0">
                <a:solidFill>
                  <a:srgbClr val="000000"/>
                </a:solidFill>
                <a:ea typeface="+mj-ea"/>
                <a:cs typeface="+mj-cs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a typeface="+mj-ea"/>
                <a:cs typeface="+mj-cs"/>
              </a:rPr>
              <a:t>dobókockát</a:t>
            </a:r>
            <a:r>
              <a:rPr lang="en-US" sz="3200" b="1" dirty="0">
                <a:solidFill>
                  <a:srgbClr val="000000"/>
                </a:solidFill>
                <a:ea typeface="+mj-ea"/>
                <a:cs typeface="+mj-cs"/>
              </a:rPr>
              <a:t>, </a:t>
            </a:r>
            <a:r>
              <a:rPr lang="en-US" sz="3200" b="1" dirty="0" err="1">
                <a:solidFill>
                  <a:srgbClr val="000000"/>
                </a:solidFill>
                <a:ea typeface="+mj-ea"/>
                <a:cs typeface="+mj-cs"/>
              </a:rPr>
              <a:t>akkor</a:t>
            </a:r>
            <a:r>
              <a:rPr lang="en-US" sz="3200" b="1" dirty="0">
                <a:solidFill>
                  <a:srgbClr val="000000"/>
                </a:solidFill>
                <a:ea typeface="+mj-ea"/>
                <a:cs typeface="+mj-cs"/>
              </a:rPr>
              <a:t> a </a:t>
            </a:r>
            <a:r>
              <a:rPr lang="en-US" sz="3200" b="1" dirty="0" err="1">
                <a:solidFill>
                  <a:srgbClr val="000000"/>
                </a:solidFill>
                <a:ea typeface="+mj-ea"/>
                <a:cs typeface="+mj-cs"/>
              </a:rPr>
              <a:t>kidobott</a:t>
            </a:r>
            <a:r>
              <a:rPr lang="en-US" sz="3200" b="1" dirty="0">
                <a:solidFill>
                  <a:srgbClr val="000000"/>
                </a:solidFill>
                <a:ea typeface="+mj-ea"/>
                <a:cs typeface="+mj-cs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a typeface="+mj-ea"/>
                <a:cs typeface="+mj-cs"/>
              </a:rPr>
              <a:t>szám</a:t>
            </a:r>
            <a:r>
              <a:rPr lang="en-US" sz="3200" b="1" dirty="0">
                <a:solidFill>
                  <a:srgbClr val="000000"/>
                </a:solidFill>
                <a:ea typeface="+mj-ea"/>
                <a:cs typeface="+mj-cs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a typeface="+mj-ea"/>
                <a:cs typeface="+mj-cs"/>
              </a:rPr>
              <a:t>páros</a:t>
            </a:r>
            <a:r>
              <a:rPr lang="hu-HU" sz="3200" b="1" dirty="0">
                <a:solidFill>
                  <a:srgbClr val="000000"/>
                </a:solidFill>
                <a:ea typeface="+mj-ea"/>
                <a:cs typeface="+mj-cs"/>
              </a:rPr>
              <a:t> lesz</a:t>
            </a:r>
            <a:r>
              <a:rPr lang="en-US" sz="3200" b="1" dirty="0">
                <a:solidFill>
                  <a:srgbClr val="000000"/>
                </a:solidFill>
                <a:ea typeface="+mj-ea"/>
                <a:cs typeface="+mj-cs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811470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>
            <a:extLst>
              <a:ext uri="{FF2B5EF4-FFF2-40B4-BE49-F238E27FC236}">
                <a16:creationId xmlns:a16="http://schemas.microsoft.com/office/drawing/2014/main" id="{69C887F2-A230-40A1-B4A2-CCB5172C0A92}"/>
              </a:ext>
            </a:extLst>
          </p:cNvPr>
          <p:cNvSpPr/>
          <p:nvPr/>
        </p:nvSpPr>
        <p:spPr>
          <a:xfrm>
            <a:off x="490653" y="506039"/>
            <a:ext cx="114969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hu-HU" sz="2000" b="1" dirty="0"/>
              <a:t>A kísérletem </a:t>
            </a:r>
            <a:r>
              <a:rPr lang="hu-HU" sz="2400" b="1" dirty="0">
                <a:solidFill>
                  <a:srgbClr val="00B050"/>
                </a:solidFill>
              </a:rPr>
              <a:t>ÖSSZES ESETÉNEK  SZÁMA = </a:t>
            </a:r>
            <a:r>
              <a:rPr lang="hu-HU" sz="2000" b="1" dirty="0">
                <a:solidFill>
                  <a:srgbClr val="00B050"/>
                </a:solidFill>
              </a:rPr>
              <a:t>6   </a:t>
            </a:r>
            <a:r>
              <a:rPr lang="hu-HU" sz="2000" dirty="0"/>
              <a:t>hiszen 6 féle számot dobhatok ki    ( 1v2v3v4v5v6)</a:t>
            </a:r>
          </a:p>
        </p:txBody>
      </p:sp>
      <p:sp>
        <p:nvSpPr>
          <p:cNvPr id="3" name="Téglalap 2">
            <a:extLst>
              <a:ext uri="{FF2B5EF4-FFF2-40B4-BE49-F238E27FC236}">
                <a16:creationId xmlns:a16="http://schemas.microsoft.com/office/drawing/2014/main" id="{B31641F7-C43E-4D22-AF4C-52C6E2E1F5DE}"/>
              </a:ext>
            </a:extLst>
          </p:cNvPr>
          <p:cNvSpPr/>
          <p:nvPr/>
        </p:nvSpPr>
        <p:spPr>
          <a:xfrm>
            <a:off x="490653" y="1436605"/>
            <a:ext cx="108166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000" b="1" dirty="0"/>
              <a:t>Mennyi lesz a kísérletem kedvező esetinek a száma, aza, hogy éppen páros számot dobok a dobókockámmal?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8688B55E-563D-4AA7-A5F1-AFEE157193D5}"/>
              </a:ext>
            </a:extLst>
          </p:cNvPr>
          <p:cNvSpPr/>
          <p:nvPr/>
        </p:nvSpPr>
        <p:spPr>
          <a:xfrm>
            <a:off x="579863" y="2567226"/>
            <a:ext cx="1072747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Az 1  2  3  4  5  6  számok közül ( amik a dobókockámon szerepelnek ) 3db  páros szám van. Ezek a 2, a 4 és a 6</a:t>
            </a:r>
          </a:p>
          <a:p>
            <a:r>
              <a:rPr lang="hu-HU" dirty="0"/>
              <a:t>Tehát a kísérletem </a:t>
            </a:r>
            <a:r>
              <a:rPr lang="hu-HU" sz="3200" b="1" dirty="0">
                <a:solidFill>
                  <a:schemeClr val="accent2">
                    <a:lumMod val="50000"/>
                  </a:schemeClr>
                </a:solidFill>
              </a:rPr>
              <a:t>kedvező eseteinek száma = 3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FF5227D1-8472-41D5-B976-4DBA9DACD74F}"/>
              </a:ext>
            </a:extLst>
          </p:cNvPr>
          <p:cNvSpPr/>
          <p:nvPr/>
        </p:nvSpPr>
        <p:spPr>
          <a:xfrm>
            <a:off x="750848" y="4251816"/>
            <a:ext cx="6096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b="1" dirty="0"/>
              <a:t>A feladat kérdésére a válasz:</a:t>
            </a:r>
          </a:p>
          <a:p>
            <a:r>
              <a:rPr lang="hu-HU" dirty="0"/>
              <a:t>                                                              </a:t>
            </a:r>
            <a:r>
              <a:rPr lang="hu-HU" sz="2800" dirty="0"/>
              <a:t>p =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églalap 5">
                <a:extLst>
                  <a:ext uri="{FF2B5EF4-FFF2-40B4-BE49-F238E27FC236}">
                    <a16:creationId xmlns:a16="http://schemas.microsoft.com/office/drawing/2014/main" id="{2DFE4488-6306-4B44-9062-C312A427B293}"/>
                  </a:ext>
                </a:extLst>
              </p:cNvPr>
              <p:cNvSpPr/>
              <p:nvPr/>
            </p:nvSpPr>
            <p:spPr>
              <a:xfrm>
                <a:off x="4684348" y="4387162"/>
                <a:ext cx="4830168" cy="8126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hu-HU" sz="32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𝒌𝒆𝒅𝒗𝒆𝒛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ő 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𝒆𝒔𝒆𝒕𝒆𝒌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𝒔𝒛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á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𝒎𝒂</m:t>
                        </m:r>
                      </m:num>
                      <m:den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ö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𝒔𝒔𝒛𝒆𝒔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𝒆𝒔𝒆𝒕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𝒔𝒛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á</m:t>
                        </m:r>
                        <m:r>
                          <a:rPr lang="hu-HU" sz="3200" b="1" i="1">
                            <a:latin typeface="Cambria Math" panose="02040503050406030204" pitchFamily="18" charset="0"/>
                          </a:rPr>
                          <m:t>𝒎𝒂</m:t>
                        </m:r>
                      </m:den>
                    </m:f>
                  </m:oMath>
                </a14:m>
                <a:r>
                  <a:rPr lang="hu-HU" sz="32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hu-HU" sz="3200" i="1">
                            <a:latin typeface="Cambria Math" panose="02040503050406030204" pitchFamily="18" charset="0"/>
                          </a:rPr>
                          <m:t>6  </m:t>
                        </m:r>
                      </m:den>
                    </m:f>
                  </m:oMath>
                </a14:m>
                <a:r>
                  <a:rPr lang="hu-HU" sz="32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hu-HU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hu-HU" sz="3200" dirty="0"/>
              </a:p>
            </p:txBody>
          </p:sp>
        </mc:Choice>
        <mc:Fallback xmlns="">
          <p:sp>
            <p:nvSpPr>
              <p:cNvPr id="6" name="Téglalap 5">
                <a:extLst>
                  <a:ext uri="{FF2B5EF4-FFF2-40B4-BE49-F238E27FC236}">
                    <a16:creationId xmlns:a16="http://schemas.microsoft.com/office/drawing/2014/main" id="{2DFE4488-6306-4B44-9062-C312A427B29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4348" y="4387162"/>
                <a:ext cx="4830168" cy="812658"/>
              </a:xfrm>
              <a:prstGeom prst="rect">
                <a:avLst/>
              </a:prstGeom>
              <a:blipFill>
                <a:blip r:embed="rId2"/>
                <a:stretch>
                  <a:fillRect b="-12030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83662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>
            <a:extLst>
              <a:ext uri="{FF2B5EF4-FFF2-40B4-BE49-F238E27FC236}">
                <a16:creationId xmlns:a16="http://schemas.microsoft.com/office/drawing/2014/main" id="{38CA1747-0155-4151-A195-F1D7AE6381AA}"/>
              </a:ext>
            </a:extLst>
          </p:cNvPr>
          <p:cNvSpPr txBox="1"/>
          <p:nvPr/>
        </p:nvSpPr>
        <p:spPr>
          <a:xfrm>
            <a:off x="6688183" y="1783959"/>
            <a:ext cx="4703695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285750" indent="-28575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hu-HU" sz="3300" b="1" dirty="0">
                <a:latin typeface="+mj-lt"/>
                <a:ea typeface="+mj-ea"/>
                <a:cs typeface="+mj-cs"/>
              </a:rPr>
              <a:t>   </a:t>
            </a:r>
            <a:r>
              <a:rPr lang="en-US" sz="3300" b="1" dirty="0" err="1">
                <a:latin typeface="+mj-lt"/>
                <a:ea typeface="+mj-ea"/>
                <a:cs typeface="+mj-cs"/>
              </a:rPr>
              <a:t>Mennyi</a:t>
            </a:r>
            <a:r>
              <a:rPr lang="en-US" sz="3300" b="1" dirty="0">
                <a:latin typeface="+mj-lt"/>
                <a:ea typeface="+mj-ea"/>
                <a:cs typeface="+mj-cs"/>
              </a:rPr>
              <a:t> a </a:t>
            </a:r>
            <a:r>
              <a:rPr lang="en-US" sz="3300" b="1" dirty="0" err="1">
                <a:latin typeface="+mj-lt"/>
                <a:ea typeface="+mj-ea"/>
                <a:cs typeface="+mj-cs"/>
              </a:rPr>
              <a:t>valószínűsége</a:t>
            </a:r>
            <a:r>
              <a:rPr lang="en-US" sz="3300" b="1" dirty="0">
                <a:latin typeface="+mj-lt"/>
                <a:ea typeface="+mj-ea"/>
                <a:cs typeface="+mj-cs"/>
              </a:rPr>
              <a:t> </a:t>
            </a:r>
            <a:r>
              <a:rPr lang="en-US" sz="3300" b="1" dirty="0" err="1">
                <a:latin typeface="+mj-lt"/>
                <a:ea typeface="+mj-ea"/>
                <a:cs typeface="+mj-cs"/>
              </a:rPr>
              <a:t>annak</a:t>
            </a:r>
            <a:r>
              <a:rPr lang="hu-HU" sz="3300" b="1" dirty="0">
                <a:latin typeface="+mj-lt"/>
                <a:ea typeface="+mj-ea"/>
                <a:cs typeface="+mj-cs"/>
              </a:rPr>
              <a:t> </a:t>
            </a:r>
            <a:r>
              <a:rPr lang="en-US" sz="3300" b="1" dirty="0">
                <a:latin typeface="+mj-lt"/>
                <a:ea typeface="+mj-ea"/>
                <a:cs typeface="+mj-cs"/>
              </a:rPr>
              <a:t>, </a:t>
            </a:r>
            <a:r>
              <a:rPr lang="en-US" sz="3300" b="1" dirty="0" err="1">
                <a:latin typeface="+mj-lt"/>
                <a:ea typeface="+mj-ea"/>
                <a:cs typeface="+mj-cs"/>
              </a:rPr>
              <a:t>hogy</a:t>
            </a:r>
            <a:r>
              <a:rPr lang="en-US" sz="3300" b="1" dirty="0">
                <a:latin typeface="+mj-lt"/>
                <a:ea typeface="+mj-ea"/>
                <a:cs typeface="+mj-cs"/>
              </a:rPr>
              <a:t> ha </a:t>
            </a:r>
            <a:r>
              <a:rPr lang="en-US" sz="3300" b="1" dirty="0" err="1">
                <a:latin typeface="+mj-lt"/>
                <a:ea typeface="+mj-ea"/>
                <a:cs typeface="+mj-cs"/>
              </a:rPr>
              <a:t>egyszer</a:t>
            </a:r>
            <a:r>
              <a:rPr lang="en-US" sz="3300" b="1" dirty="0">
                <a:latin typeface="+mj-lt"/>
                <a:ea typeface="+mj-ea"/>
                <a:cs typeface="+mj-cs"/>
              </a:rPr>
              <a:t> </a:t>
            </a:r>
            <a:r>
              <a:rPr lang="en-US" sz="3300" b="1" dirty="0" err="1">
                <a:latin typeface="+mj-lt"/>
                <a:ea typeface="+mj-ea"/>
                <a:cs typeface="+mj-cs"/>
              </a:rPr>
              <a:t>feldobok</a:t>
            </a:r>
            <a:r>
              <a:rPr lang="en-US" sz="3300" b="1" dirty="0">
                <a:latin typeface="+mj-lt"/>
                <a:ea typeface="+mj-ea"/>
                <a:cs typeface="+mj-cs"/>
              </a:rPr>
              <a:t> </a:t>
            </a:r>
            <a:r>
              <a:rPr lang="en-US" sz="3300" b="1" dirty="0" err="1">
                <a:latin typeface="+mj-lt"/>
                <a:ea typeface="+mj-ea"/>
                <a:cs typeface="+mj-cs"/>
              </a:rPr>
              <a:t>egy</a:t>
            </a:r>
            <a:r>
              <a:rPr lang="en-US" sz="3300" b="1" dirty="0">
                <a:latin typeface="+mj-lt"/>
                <a:ea typeface="+mj-ea"/>
                <a:cs typeface="+mj-cs"/>
              </a:rPr>
              <a:t> </a:t>
            </a:r>
            <a:r>
              <a:rPr lang="en-US" sz="3300" b="1" dirty="0" err="1">
                <a:latin typeface="+mj-lt"/>
                <a:ea typeface="+mj-ea"/>
                <a:cs typeface="+mj-cs"/>
              </a:rPr>
              <a:t>dobókockát</a:t>
            </a:r>
            <a:r>
              <a:rPr lang="en-US" sz="3300" b="1" dirty="0">
                <a:latin typeface="+mj-lt"/>
                <a:ea typeface="+mj-ea"/>
                <a:cs typeface="+mj-cs"/>
              </a:rPr>
              <a:t>, </a:t>
            </a:r>
            <a:r>
              <a:rPr lang="en-US" sz="3300" b="1" dirty="0" err="1">
                <a:latin typeface="+mj-lt"/>
                <a:ea typeface="+mj-ea"/>
                <a:cs typeface="+mj-cs"/>
              </a:rPr>
              <a:t>akkor</a:t>
            </a:r>
            <a:r>
              <a:rPr lang="en-US" sz="3300" b="1" dirty="0">
                <a:latin typeface="+mj-lt"/>
                <a:ea typeface="+mj-ea"/>
                <a:cs typeface="+mj-cs"/>
              </a:rPr>
              <a:t> 3-mal </a:t>
            </a:r>
            <a:r>
              <a:rPr lang="en-US" sz="3300" b="1" dirty="0" err="1">
                <a:latin typeface="+mj-lt"/>
                <a:ea typeface="+mj-ea"/>
                <a:cs typeface="+mj-cs"/>
              </a:rPr>
              <a:t>osztható</a:t>
            </a:r>
            <a:r>
              <a:rPr lang="en-US" sz="3300" b="1" dirty="0">
                <a:latin typeface="+mj-lt"/>
                <a:ea typeface="+mj-ea"/>
                <a:cs typeface="+mj-cs"/>
              </a:rPr>
              <a:t> </a:t>
            </a:r>
            <a:r>
              <a:rPr lang="en-US" sz="3300" b="1" dirty="0" err="1">
                <a:latin typeface="+mj-lt"/>
                <a:ea typeface="+mj-ea"/>
                <a:cs typeface="+mj-cs"/>
              </a:rPr>
              <a:t>számot</a:t>
            </a:r>
            <a:r>
              <a:rPr lang="en-US" sz="3300" b="1" dirty="0">
                <a:latin typeface="+mj-lt"/>
                <a:ea typeface="+mj-ea"/>
                <a:cs typeface="+mj-cs"/>
              </a:rPr>
              <a:t> kapok?</a:t>
            </a: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124" name="Picture 4" descr="Dobókocka">
            <a:extLst>
              <a:ext uri="{FF2B5EF4-FFF2-40B4-BE49-F238E27FC236}">
                <a16:creationId xmlns:a16="http://schemas.microsoft.com/office/drawing/2014/main" id="{D0F10833-16F9-4BA9-924E-3CBF4CEAA6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2663"/>
          <a:stretch/>
        </p:blipFill>
        <p:spPr bwMode="auto"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93207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49E83619-A26D-4D8A-892D-9655694E5F6D}"/>
              </a:ext>
            </a:extLst>
          </p:cNvPr>
          <p:cNvSpPr txBox="1"/>
          <p:nvPr/>
        </p:nvSpPr>
        <p:spPr>
          <a:xfrm>
            <a:off x="478465" y="308344"/>
            <a:ext cx="10983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hu-HU" b="1" dirty="0"/>
              <a:t>A kísérletem </a:t>
            </a:r>
            <a:r>
              <a:rPr lang="hu-HU" sz="2400" b="1" dirty="0">
                <a:solidFill>
                  <a:srgbClr val="00B050"/>
                </a:solidFill>
              </a:rPr>
              <a:t>ÖSSZES ESETÉNEK  SZÁMA = 6         </a:t>
            </a:r>
            <a:r>
              <a:rPr lang="hu-HU" dirty="0"/>
              <a:t>hiszen 6 féle számot dobhatok ki      ( 1v2v3v4v5v6)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82E534C-B627-4D2B-BFAA-76276A4F3B28}"/>
              </a:ext>
            </a:extLst>
          </p:cNvPr>
          <p:cNvSpPr txBox="1"/>
          <p:nvPr/>
        </p:nvSpPr>
        <p:spPr>
          <a:xfrm>
            <a:off x="478465" y="914400"/>
            <a:ext cx="106112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hu-HU" sz="2000" b="1" dirty="0"/>
              <a:t>Mennyi lesz a kísérletem kedvező esetinek a száma, aza, hogy éppen 3-mal osztható számot dobok a dobókockámmal?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32167950-E5C6-4834-B933-715D672A6684}"/>
              </a:ext>
            </a:extLst>
          </p:cNvPr>
          <p:cNvSpPr txBox="1"/>
          <p:nvPr/>
        </p:nvSpPr>
        <p:spPr>
          <a:xfrm>
            <a:off x="393405" y="1828800"/>
            <a:ext cx="1069635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Az 1  2  3  4  5  6  számok közül ( amik a dobókockámon szerepelnek ) 2db  3-mal osztható van. Ezek a 3 és a 6</a:t>
            </a:r>
          </a:p>
          <a:p>
            <a:r>
              <a:rPr lang="hu-HU" dirty="0"/>
              <a:t>Tehát a kísérletem </a:t>
            </a:r>
            <a:r>
              <a:rPr lang="hu-HU" sz="3200" b="1" dirty="0">
                <a:solidFill>
                  <a:schemeClr val="accent2">
                    <a:lumMod val="50000"/>
                  </a:schemeClr>
                </a:solidFill>
              </a:rPr>
              <a:t>kedvező eseteinek száma = 2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5AA56F36-275F-48E2-9875-45DB6245D7BB}"/>
              </a:ext>
            </a:extLst>
          </p:cNvPr>
          <p:cNvSpPr txBox="1"/>
          <p:nvPr/>
        </p:nvSpPr>
        <p:spPr>
          <a:xfrm>
            <a:off x="468795" y="3105834"/>
            <a:ext cx="106963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 feladat kérdésére a válasz:</a:t>
            </a:r>
          </a:p>
          <a:p>
            <a:r>
              <a:rPr lang="hu-HU" dirty="0"/>
              <a:t>                                                              p=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églalap 5">
                <a:extLst>
                  <a:ext uri="{FF2B5EF4-FFF2-40B4-BE49-F238E27FC236}">
                    <a16:creationId xmlns:a16="http://schemas.microsoft.com/office/drawing/2014/main" id="{CA5C6C0F-85BE-463E-8B84-96219CD44605}"/>
                  </a:ext>
                </a:extLst>
              </p:cNvPr>
              <p:cNvSpPr/>
              <p:nvPr/>
            </p:nvSpPr>
            <p:spPr>
              <a:xfrm>
                <a:off x="4094385" y="3163491"/>
                <a:ext cx="4081567" cy="8036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hu-HU" sz="28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𝒌𝒆𝒅𝒗𝒆𝒛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ő 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𝒆𝒔𝒆𝒕𝒆𝒌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𝒔𝒛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á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𝒎𝒂</m:t>
                        </m:r>
                      </m:num>
                      <m:den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ö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𝒔𝒔𝒛𝒆𝒔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𝒆𝒔𝒆𝒕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𝒔𝒛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á</m:t>
                        </m:r>
                        <m:r>
                          <a:rPr lang="hu-HU" sz="2800" b="1" i="1" smtClean="0">
                            <a:latin typeface="Cambria Math" panose="02040503050406030204" pitchFamily="18" charset="0"/>
                          </a:rPr>
                          <m:t>𝒎𝒂</m:t>
                        </m:r>
                      </m:den>
                    </m:f>
                  </m:oMath>
                </a14:m>
                <a:r>
                  <a:rPr lang="hu-HU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hu-HU" sz="3200" b="0" i="1" smtClean="0">
                            <a:latin typeface="Cambria Math" panose="02040503050406030204" pitchFamily="18" charset="0"/>
                          </a:rPr>
                          <m:t>6  </m:t>
                        </m:r>
                      </m:den>
                    </m:f>
                  </m:oMath>
                </a14:m>
                <a:r>
                  <a:rPr lang="hu-HU" sz="32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hu-HU" sz="32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hu-HU" sz="3200" b="1" dirty="0"/>
              </a:p>
            </p:txBody>
          </p:sp>
        </mc:Choice>
        <mc:Fallback xmlns="">
          <p:sp>
            <p:nvSpPr>
              <p:cNvPr id="6" name="Téglalap 5">
                <a:extLst>
                  <a:ext uri="{FF2B5EF4-FFF2-40B4-BE49-F238E27FC236}">
                    <a16:creationId xmlns:a16="http://schemas.microsoft.com/office/drawing/2014/main" id="{CA5C6C0F-85BE-463E-8B84-96219CD4460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4385" y="3163491"/>
                <a:ext cx="4081567" cy="803682"/>
              </a:xfrm>
              <a:prstGeom prst="rect">
                <a:avLst/>
              </a:prstGeom>
              <a:blipFill>
                <a:blip r:embed="rId2"/>
                <a:stretch>
                  <a:fillRect b="-12121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Szövegdoboz 6">
                <a:extLst>
                  <a:ext uri="{FF2B5EF4-FFF2-40B4-BE49-F238E27FC236}">
                    <a16:creationId xmlns:a16="http://schemas.microsoft.com/office/drawing/2014/main" id="{40031555-3650-42EC-9A44-201E77BD6CA9}"/>
                  </a:ext>
                </a:extLst>
              </p:cNvPr>
              <p:cNvSpPr txBox="1"/>
              <p:nvPr/>
            </p:nvSpPr>
            <p:spPr>
              <a:xfrm>
                <a:off x="1013559" y="4274168"/>
                <a:ext cx="10243218" cy="14570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hu-HU" sz="4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4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hu-HU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hu-HU" sz="4000" dirty="0"/>
                  <a:t>   &gt;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4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4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hu-HU" sz="4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4000" dirty="0"/>
                  <a:t>    </a:t>
                </a:r>
                <a:r>
                  <a:rPr lang="hu-HU" sz="3200" dirty="0"/>
                  <a:t>Annak nagyobb a valószínűsége, hogy </a:t>
                </a:r>
                <a:r>
                  <a:rPr lang="hu-HU" sz="3200" u="sng" dirty="0"/>
                  <a:t>páros számot fogunk dobni</a:t>
                </a:r>
                <a:r>
                  <a:rPr lang="hu-HU" sz="3200" dirty="0"/>
                  <a:t> a kockánk egyszeri feldobásával! </a:t>
                </a:r>
              </a:p>
            </p:txBody>
          </p:sp>
        </mc:Choice>
        <mc:Fallback xmlns="">
          <p:sp>
            <p:nvSpPr>
              <p:cNvPr id="7" name="Szövegdoboz 6">
                <a:extLst>
                  <a:ext uri="{FF2B5EF4-FFF2-40B4-BE49-F238E27FC236}">
                    <a16:creationId xmlns:a16="http://schemas.microsoft.com/office/drawing/2014/main" id="{40031555-3650-42EC-9A44-201E77BD6C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559" y="4274168"/>
                <a:ext cx="10243218" cy="1457066"/>
              </a:xfrm>
              <a:prstGeom prst="rect">
                <a:avLst/>
              </a:prstGeom>
              <a:blipFill>
                <a:blip r:embed="rId3"/>
                <a:stretch>
                  <a:fillRect l="-1487" b="-12971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3394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BAFDFC15-ECFA-4D28-85B9-EAB399EC3492}"/>
              </a:ext>
            </a:extLst>
          </p:cNvPr>
          <p:cNvSpPr txBox="1"/>
          <p:nvPr/>
        </p:nvSpPr>
        <p:spPr>
          <a:xfrm>
            <a:off x="512956" y="434898"/>
            <a:ext cx="1096164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dirty="0">
                <a:solidFill>
                  <a:schemeClr val="accent2">
                    <a:lumMod val="50000"/>
                  </a:schemeClr>
                </a:solidFill>
              </a:rPr>
              <a:t>Remélem megértettétek a feladatokat!</a:t>
            </a:r>
          </a:p>
          <a:p>
            <a:endParaRPr lang="hu-HU" sz="3200" b="1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hu-HU" sz="3200" b="1" dirty="0"/>
              <a:t>Értelemszerűen másoljátok le a lényeget a füzetbe!</a:t>
            </a:r>
          </a:p>
          <a:p>
            <a:endParaRPr lang="hu-HU" sz="3200" b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hu-HU" sz="3200" b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hu-HU" sz="3200" b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hu-HU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1D05A8DD-867B-493A-9960-5B8E13E6BFA5}"/>
              </a:ext>
            </a:extLst>
          </p:cNvPr>
          <p:cNvSpPr txBox="1"/>
          <p:nvPr/>
        </p:nvSpPr>
        <p:spPr>
          <a:xfrm>
            <a:off x="512956" y="2032228"/>
            <a:ext cx="10604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hu-HU" sz="3200" b="1" dirty="0"/>
              <a:t>Oldjátok meg a </a:t>
            </a:r>
            <a:r>
              <a:rPr lang="hu-HU" sz="3200" b="1" dirty="0" err="1"/>
              <a:t>Tk</a:t>
            </a:r>
            <a:r>
              <a:rPr lang="hu-HU" sz="3200" b="1" dirty="0"/>
              <a:t>. 143. oldalán az 58. és 59. feladatokat!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46EF753E-2330-4B5A-8244-7C86DBE787C0}"/>
              </a:ext>
            </a:extLst>
          </p:cNvPr>
          <p:cNvSpPr txBox="1"/>
          <p:nvPr/>
        </p:nvSpPr>
        <p:spPr>
          <a:xfrm>
            <a:off x="1694985" y="3238341"/>
            <a:ext cx="82965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i="1" dirty="0">
                <a:solidFill>
                  <a:srgbClr val="00B050"/>
                </a:solidFill>
              </a:rPr>
              <a:t>A következő diára ráírtam a megoldást, de csak akkor nézzétek meg, ha már egyedül megoldottátok! Ellenőrizzétek, javítsátok, pipáljátok!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ECD66E34-61A6-4C88-8F6B-428A587F96D3}"/>
              </a:ext>
            </a:extLst>
          </p:cNvPr>
          <p:cNvSpPr txBox="1"/>
          <p:nvPr/>
        </p:nvSpPr>
        <p:spPr>
          <a:xfrm>
            <a:off x="312234" y="5129561"/>
            <a:ext cx="11407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i="1" dirty="0"/>
              <a:t>Akinek nem volt elég a </a:t>
            </a:r>
            <a:r>
              <a:rPr lang="hu-HU" i="1" dirty="0" err="1"/>
              <a:t>ppt</a:t>
            </a:r>
            <a:r>
              <a:rPr lang="hu-HU" i="1" dirty="0"/>
              <a:t> magyarázata, olvassa el a </a:t>
            </a:r>
            <a:r>
              <a:rPr lang="hu-HU" i="1" dirty="0" err="1"/>
              <a:t>Tk</a:t>
            </a:r>
            <a:r>
              <a:rPr lang="hu-HU" i="1" dirty="0"/>
              <a:t>. 142.és 143. oldalát is, hátha az érthetőbb neki!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AE3A841-05AC-4354-8149-6B604524F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8570" y="0"/>
            <a:ext cx="2433430" cy="2433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33973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Szövegdoboz 1">
                <a:extLst>
                  <a:ext uri="{FF2B5EF4-FFF2-40B4-BE49-F238E27FC236}">
                    <a16:creationId xmlns:a16="http://schemas.microsoft.com/office/drawing/2014/main" id="{D1F9C5B7-C994-473F-9020-BEE7B06462C7}"/>
                  </a:ext>
                </a:extLst>
              </p:cNvPr>
              <p:cNvSpPr txBox="1"/>
              <p:nvPr/>
            </p:nvSpPr>
            <p:spPr>
              <a:xfrm>
                <a:off x="202580" y="267630"/>
                <a:ext cx="4525537" cy="8318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b="1" u="sng" dirty="0">
                    <a:solidFill>
                      <a:srgbClr val="00B050"/>
                    </a:solidFill>
                  </a:rPr>
                  <a:t>Tk./143/58. </a:t>
                </a:r>
              </a:p>
              <a:p>
                <a:r>
                  <a:rPr lang="hu-HU" b="1" dirty="0"/>
                  <a:t>a.</a:t>
                </a:r>
                <a:r>
                  <a:rPr lang="hu-HU" dirty="0"/>
                  <a:t>, páros számot  ( 2,4,6) húzunk  p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  3   </m:t>
                        </m:r>
                      </m:num>
                      <m:den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hu-HU" sz="2000" dirty="0"/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hu-HU" sz="2000" dirty="0"/>
                  <a:t> </a:t>
                </a:r>
              </a:p>
            </p:txBody>
          </p:sp>
        </mc:Choice>
        <mc:Fallback xmlns="">
          <p:sp>
            <p:nvSpPr>
              <p:cNvPr id="2" name="Szövegdoboz 1">
                <a:extLst>
                  <a:ext uri="{FF2B5EF4-FFF2-40B4-BE49-F238E27FC236}">
                    <a16:creationId xmlns:a16="http://schemas.microsoft.com/office/drawing/2014/main" id="{D1F9C5B7-C994-473F-9020-BEE7B06462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580" y="267630"/>
                <a:ext cx="4525537" cy="831831"/>
              </a:xfrm>
              <a:prstGeom prst="rect">
                <a:avLst/>
              </a:prstGeom>
              <a:blipFill>
                <a:blip r:embed="rId2"/>
                <a:stretch>
                  <a:fillRect l="-1077" t="-4412" b="-2206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églalap 2">
                <a:extLst>
                  <a:ext uri="{FF2B5EF4-FFF2-40B4-BE49-F238E27FC236}">
                    <a16:creationId xmlns:a16="http://schemas.microsoft.com/office/drawing/2014/main" id="{DE9A1C29-4B7D-44AA-94FD-330763915525}"/>
                  </a:ext>
                </a:extLst>
              </p:cNvPr>
              <p:cNvSpPr/>
              <p:nvPr/>
            </p:nvSpPr>
            <p:spPr>
              <a:xfrm>
                <a:off x="5181647" y="569957"/>
                <a:ext cx="4394536" cy="5295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hu-HU" dirty="0"/>
                  <a:t>Páratlan  számot  1,3,5) húzunk  p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  3   </m:t>
                        </m:r>
                      </m:num>
                      <m:den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hu-HU" sz="2000" dirty="0"/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hu-HU" sz="2000" dirty="0"/>
                  <a:t> </a:t>
                </a:r>
                <a:endParaRPr lang="hu-HU" dirty="0"/>
              </a:p>
            </p:txBody>
          </p:sp>
        </mc:Choice>
        <mc:Fallback xmlns="">
          <p:sp>
            <p:nvSpPr>
              <p:cNvPr id="3" name="Téglalap 2">
                <a:extLst>
                  <a:ext uri="{FF2B5EF4-FFF2-40B4-BE49-F238E27FC236}">
                    <a16:creationId xmlns:a16="http://schemas.microsoft.com/office/drawing/2014/main" id="{DE9A1C29-4B7D-44AA-94FD-33076391552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1647" y="569957"/>
                <a:ext cx="4394536" cy="529504"/>
              </a:xfrm>
              <a:prstGeom prst="rect">
                <a:avLst/>
              </a:prstGeom>
              <a:blipFill>
                <a:blip r:embed="rId3"/>
                <a:stretch>
                  <a:fillRect l="-1110" b="-8046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zövegdoboz 3">
            <a:extLst>
              <a:ext uri="{FF2B5EF4-FFF2-40B4-BE49-F238E27FC236}">
                <a16:creationId xmlns:a16="http://schemas.microsoft.com/office/drawing/2014/main" id="{03F174B7-1763-42F5-8B4C-4B1533C1694B}"/>
              </a:ext>
            </a:extLst>
          </p:cNvPr>
          <p:cNvSpPr txBox="1"/>
          <p:nvPr/>
        </p:nvSpPr>
        <p:spPr>
          <a:xfrm>
            <a:off x="323385" y="1193180"/>
            <a:ext cx="1039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i="1" dirty="0"/>
              <a:t>A két esemény egyenlő / azonos/ valószínűséggel következik be.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Szövegdoboz 4">
                <a:extLst>
                  <a:ext uri="{FF2B5EF4-FFF2-40B4-BE49-F238E27FC236}">
                    <a16:creationId xmlns:a16="http://schemas.microsoft.com/office/drawing/2014/main" id="{ABF11DF5-0CB0-4830-B62E-1B74DF1C671C}"/>
                  </a:ext>
                </a:extLst>
              </p:cNvPr>
              <p:cNvSpPr txBox="1"/>
              <p:nvPr/>
            </p:nvSpPr>
            <p:spPr>
              <a:xfrm>
                <a:off x="202580" y="1739590"/>
                <a:ext cx="2206083" cy="528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b="1" dirty="0"/>
                  <a:t>b., </a:t>
                </a:r>
                <a:r>
                  <a:rPr lang="hu-HU" dirty="0"/>
                  <a:t>3-t dobunk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6 </m:t>
                        </m:r>
                      </m:den>
                    </m:f>
                  </m:oMath>
                </a14:m>
                <a:r>
                  <a:rPr lang="hu-HU" sz="2000" dirty="0"/>
                  <a:t> </a:t>
                </a:r>
              </a:p>
            </p:txBody>
          </p:sp>
        </mc:Choice>
        <mc:Fallback xmlns="">
          <p:sp>
            <p:nvSpPr>
              <p:cNvPr id="5" name="Szövegdoboz 4">
                <a:extLst>
                  <a:ext uri="{FF2B5EF4-FFF2-40B4-BE49-F238E27FC236}">
                    <a16:creationId xmlns:a16="http://schemas.microsoft.com/office/drawing/2014/main" id="{ABF11DF5-0CB0-4830-B62E-1B74DF1C67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580" y="1739590"/>
                <a:ext cx="2206083" cy="528863"/>
              </a:xfrm>
              <a:prstGeom prst="rect">
                <a:avLst/>
              </a:prstGeom>
              <a:blipFill>
                <a:blip r:embed="rId4"/>
                <a:stretch>
                  <a:fillRect l="-2210" b="-4598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églalap 5">
                <a:extLst>
                  <a:ext uri="{FF2B5EF4-FFF2-40B4-BE49-F238E27FC236}">
                    <a16:creationId xmlns:a16="http://schemas.microsoft.com/office/drawing/2014/main" id="{7C57BB45-629D-44C1-A7A8-4B5EDDDDA151}"/>
                  </a:ext>
                </a:extLst>
              </p:cNvPr>
              <p:cNvSpPr/>
              <p:nvPr/>
            </p:nvSpPr>
            <p:spPr>
              <a:xfrm>
                <a:off x="4929657" y="1739589"/>
                <a:ext cx="1819729" cy="5288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hu-HU" dirty="0"/>
                  <a:t>6-t dobunk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6 </m:t>
                        </m:r>
                      </m:den>
                    </m:f>
                  </m:oMath>
                </a14:m>
                <a:r>
                  <a:rPr lang="hu-HU" sz="2000" dirty="0"/>
                  <a:t> </a:t>
                </a:r>
                <a:endParaRPr lang="hu-HU" dirty="0"/>
              </a:p>
            </p:txBody>
          </p:sp>
        </mc:Choice>
        <mc:Fallback xmlns="">
          <p:sp>
            <p:nvSpPr>
              <p:cNvPr id="6" name="Téglalap 5">
                <a:extLst>
                  <a:ext uri="{FF2B5EF4-FFF2-40B4-BE49-F238E27FC236}">
                    <a16:creationId xmlns:a16="http://schemas.microsoft.com/office/drawing/2014/main" id="{7C57BB45-629D-44C1-A7A8-4B5EDDDDA15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9657" y="1739589"/>
                <a:ext cx="1819729" cy="528863"/>
              </a:xfrm>
              <a:prstGeom prst="rect">
                <a:avLst/>
              </a:prstGeom>
              <a:blipFill>
                <a:blip r:embed="rId5"/>
                <a:stretch>
                  <a:fillRect l="-3020" b="-4598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églalap 6">
            <a:extLst>
              <a:ext uri="{FF2B5EF4-FFF2-40B4-BE49-F238E27FC236}">
                <a16:creationId xmlns:a16="http://schemas.microsoft.com/office/drawing/2014/main" id="{7974CD42-01FC-49CF-88F2-9F35425E40DC}"/>
              </a:ext>
            </a:extLst>
          </p:cNvPr>
          <p:cNvSpPr/>
          <p:nvPr/>
        </p:nvSpPr>
        <p:spPr>
          <a:xfrm>
            <a:off x="369848" y="2268452"/>
            <a:ext cx="84191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i="1" dirty="0"/>
              <a:t>A két esemény egyenlő / azonos/ valószínűséggel következik be.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Szövegdoboz 7">
                <a:extLst>
                  <a:ext uri="{FF2B5EF4-FFF2-40B4-BE49-F238E27FC236}">
                    <a16:creationId xmlns:a16="http://schemas.microsoft.com/office/drawing/2014/main" id="{5EF07269-80E8-4BBB-AF18-85C1DBCDA252}"/>
                  </a:ext>
                </a:extLst>
              </p:cNvPr>
              <p:cNvSpPr txBox="1"/>
              <p:nvPr/>
            </p:nvSpPr>
            <p:spPr>
              <a:xfrm>
                <a:off x="323385" y="2888166"/>
                <a:ext cx="4606272" cy="5295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b="1" dirty="0"/>
                  <a:t>c., </a:t>
                </a:r>
                <a:r>
                  <a:rPr lang="hu-HU" dirty="0"/>
                  <a:t>3-nál kisebb számot dobunk( 1,2)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6 </m:t>
                        </m:r>
                      </m:den>
                    </m:f>
                  </m:oMath>
                </a14:m>
                <a:r>
                  <a:rPr lang="hu-HU" sz="2000" dirty="0"/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hu-HU" sz="2000" dirty="0"/>
              </a:p>
            </p:txBody>
          </p:sp>
        </mc:Choice>
        <mc:Fallback xmlns="">
          <p:sp>
            <p:nvSpPr>
              <p:cNvPr id="8" name="Szövegdoboz 7">
                <a:extLst>
                  <a:ext uri="{FF2B5EF4-FFF2-40B4-BE49-F238E27FC236}">
                    <a16:creationId xmlns:a16="http://schemas.microsoft.com/office/drawing/2014/main" id="{5EF07269-80E8-4BBB-AF18-85C1DBCDA2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385" y="2888166"/>
                <a:ext cx="4606272" cy="529504"/>
              </a:xfrm>
              <a:prstGeom prst="rect">
                <a:avLst/>
              </a:prstGeom>
              <a:blipFill>
                <a:blip r:embed="rId6"/>
                <a:stretch>
                  <a:fillRect l="-1058" b="-8046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églalap 8">
                <a:extLst>
                  <a:ext uri="{FF2B5EF4-FFF2-40B4-BE49-F238E27FC236}">
                    <a16:creationId xmlns:a16="http://schemas.microsoft.com/office/drawing/2014/main" id="{E07B566B-BC29-4FE6-80FB-67F7E6CAA208}"/>
                  </a:ext>
                </a:extLst>
              </p:cNvPr>
              <p:cNvSpPr/>
              <p:nvPr/>
            </p:nvSpPr>
            <p:spPr>
              <a:xfrm>
                <a:off x="5433216" y="2885468"/>
                <a:ext cx="4454489" cy="5295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hu-HU" dirty="0"/>
                  <a:t>4-nél nagyobb számot dobunk( 5,6) 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6 </m:t>
                        </m:r>
                      </m:den>
                    </m:f>
                  </m:oMath>
                </a14:m>
                <a:r>
                  <a:rPr lang="hu-HU" sz="2000" dirty="0"/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hu-HU" sz="20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hu-HU" dirty="0"/>
              </a:p>
            </p:txBody>
          </p:sp>
        </mc:Choice>
        <mc:Fallback xmlns="">
          <p:sp>
            <p:nvSpPr>
              <p:cNvPr id="9" name="Téglalap 8">
                <a:extLst>
                  <a:ext uri="{FF2B5EF4-FFF2-40B4-BE49-F238E27FC236}">
                    <a16:creationId xmlns:a16="http://schemas.microsoft.com/office/drawing/2014/main" id="{E07B566B-BC29-4FE6-80FB-67F7E6CAA20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3216" y="2885468"/>
                <a:ext cx="4454489" cy="529504"/>
              </a:xfrm>
              <a:prstGeom prst="rect">
                <a:avLst/>
              </a:prstGeom>
              <a:blipFill>
                <a:blip r:embed="rId7"/>
                <a:stretch>
                  <a:fillRect l="-1094" b="-8046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églalap 10">
            <a:extLst>
              <a:ext uri="{FF2B5EF4-FFF2-40B4-BE49-F238E27FC236}">
                <a16:creationId xmlns:a16="http://schemas.microsoft.com/office/drawing/2014/main" id="{2BDE88EE-4A4D-4F84-9B1D-9044AADA679D}"/>
              </a:ext>
            </a:extLst>
          </p:cNvPr>
          <p:cNvSpPr/>
          <p:nvPr/>
        </p:nvSpPr>
        <p:spPr>
          <a:xfrm>
            <a:off x="323385" y="3591408"/>
            <a:ext cx="92527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i="1" dirty="0"/>
              <a:t>A két esemény egyenlő / azonos/ valószínűséggel következik be.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Szövegdoboz 11">
                <a:extLst>
                  <a:ext uri="{FF2B5EF4-FFF2-40B4-BE49-F238E27FC236}">
                    <a16:creationId xmlns:a16="http://schemas.microsoft.com/office/drawing/2014/main" id="{BEE54248-CC60-48B6-8D86-3EABEB3BC010}"/>
                  </a:ext>
                </a:extLst>
              </p:cNvPr>
              <p:cNvSpPr txBox="1"/>
              <p:nvPr/>
            </p:nvSpPr>
            <p:spPr>
              <a:xfrm>
                <a:off x="323384" y="4170556"/>
                <a:ext cx="10928195" cy="484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b="1" u="sng" dirty="0">
                    <a:solidFill>
                      <a:srgbClr val="0070C0"/>
                    </a:solidFill>
                  </a:rPr>
                  <a:t>Tk./143./59.</a:t>
                </a:r>
                <a:r>
                  <a:rPr lang="hu-HU" b="1" dirty="0">
                    <a:solidFill>
                      <a:srgbClr val="0070C0"/>
                    </a:solidFill>
                  </a:rPr>
                  <a:t>       </a:t>
                </a:r>
                <a:r>
                  <a:rPr lang="hu-HU" b="1" dirty="0"/>
                  <a:t>a., </a:t>
                </a:r>
                <a:r>
                  <a:rPr lang="hu-HU" dirty="0"/>
                  <a:t>Kidobhatunk: 1,2,3,4,5,6,7,8,910,11,12,13,14,15,16,17,18,19,20-at  20 féle lehetőség p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b="0" i="1" smtClean="0">
                            <a:latin typeface="Cambria Math" panose="02040503050406030204" pitchFamily="18" charset="0"/>
                          </a:rPr>
                          <m:t>20 </m:t>
                        </m:r>
                      </m:num>
                      <m:den>
                        <m:r>
                          <a:rPr lang="hu-HU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hu-HU" dirty="0"/>
                  <a:t> = 1</a:t>
                </a:r>
              </a:p>
            </p:txBody>
          </p:sp>
        </mc:Choice>
        <mc:Fallback xmlns="">
          <p:sp>
            <p:nvSpPr>
              <p:cNvPr id="12" name="Szövegdoboz 11">
                <a:extLst>
                  <a:ext uri="{FF2B5EF4-FFF2-40B4-BE49-F238E27FC236}">
                    <a16:creationId xmlns:a16="http://schemas.microsoft.com/office/drawing/2014/main" id="{BEE54248-CC60-48B6-8D86-3EABEB3BC0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384" y="4170556"/>
                <a:ext cx="10928195" cy="484043"/>
              </a:xfrm>
              <a:prstGeom prst="rect">
                <a:avLst/>
              </a:prstGeom>
              <a:blipFill>
                <a:blip r:embed="rId8"/>
                <a:stretch>
                  <a:fillRect l="-446" b="-7500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Szövegdoboz 12">
                <a:extLst>
                  <a:ext uri="{FF2B5EF4-FFF2-40B4-BE49-F238E27FC236}">
                    <a16:creationId xmlns:a16="http://schemas.microsoft.com/office/drawing/2014/main" id="{D0DD2D5F-CE80-4442-8C65-086809282AA3}"/>
                  </a:ext>
                </a:extLst>
              </p:cNvPr>
              <p:cNvSpPr txBox="1"/>
              <p:nvPr/>
            </p:nvSpPr>
            <p:spPr>
              <a:xfrm>
                <a:off x="323384" y="4761571"/>
                <a:ext cx="10928195" cy="5295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b="1" dirty="0"/>
                  <a:t>b., </a:t>
                </a:r>
                <a:r>
                  <a:rPr lang="hu-HU" dirty="0"/>
                  <a:t>Kihúzhatunk: 2,4,6,8,10,12,14,16,18,20-at     10 féle lehetőség       p=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hu-HU" sz="2000" dirty="0"/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hu-HU" sz="2000" dirty="0"/>
              </a:p>
            </p:txBody>
          </p:sp>
        </mc:Choice>
        <mc:Fallback xmlns="">
          <p:sp>
            <p:nvSpPr>
              <p:cNvPr id="13" name="Szövegdoboz 12">
                <a:extLst>
                  <a:ext uri="{FF2B5EF4-FFF2-40B4-BE49-F238E27FC236}">
                    <a16:creationId xmlns:a16="http://schemas.microsoft.com/office/drawing/2014/main" id="{D0DD2D5F-CE80-4442-8C65-086809282A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384" y="4761571"/>
                <a:ext cx="10928195" cy="529504"/>
              </a:xfrm>
              <a:prstGeom prst="rect">
                <a:avLst/>
              </a:prstGeom>
              <a:blipFill>
                <a:blip r:embed="rId9"/>
                <a:stretch>
                  <a:fillRect l="-446" b="-8046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Szövegdoboz 13">
            <a:extLst>
              <a:ext uri="{FF2B5EF4-FFF2-40B4-BE49-F238E27FC236}">
                <a16:creationId xmlns:a16="http://schemas.microsoft.com/office/drawing/2014/main" id="{00323537-D9BC-4F73-8705-B4592DDD3673}"/>
              </a:ext>
            </a:extLst>
          </p:cNvPr>
          <p:cNvSpPr txBox="1"/>
          <p:nvPr/>
        </p:nvSpPr>
        <p:spPr>
          <a:xfrm>
            <a:off x="202580" y="5408341"/>
            <a:ext cx="3008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/>
              <a:t>c., </a:t>
            </a:r>
            <a:r>
              <a:rPr lang="hu-HU" dirty="0"/>
              <a:t>Lehetetlen esemény  p = 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Szövegdoboz 14">
                <a:extLst>
                  <a:ext uri="{FF2B5EF4-FFF2-40B4-BE49-F238E27FC236}">
                    <a16:creationId xmlns:a16="http://schemas.microsoft.com/office/drawing/2014/main" id="{0DD7CE35-7296-450C-AFD0-4404F62A9B8C}"/>
                  </a:ext>
                </a:extLst>
              </p:cNvPr>
              <p:cNvSpPr txBox="1"/>
              <p:nvPr/>
            </p:nvSpPr>
            <p:spPr>
              <a:xfrm>
                <a:off x="3345366" y="5317075"/>
                <a:ext cx="7627434" cy="5282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b="1" dirty="0"/>
                  <a:t>d., </a:t>
                </a:r>
                <a:r>
                  <a:rPr lang="hu-HU" dirty="0"/>
                  <a:t>Kihúzhatunk: 5,10,15,20     4 féle lehetőség  p=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4  </m:t>
                        </m:r>
                      </m:num>
                      <m:den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20 </m:t>
                        </m:r>
                      </m:den>
                    </m:f>
                  </m:oMath>
                </a14:m>
                <a:r>
                  <a:rPr lang="hu-HU" sz="20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hu-HU" sz="2000" dirty="0"/>
              </a:p>
            </p:txBody>
          </p:sp>
        </mc:Choice>
        <mc:Fallback xmlns="">
          <p:sp>
            <p:nvSpPr>
              <p:cNvPr id="15" name="Szövegdoboz 14">
                <a:extLst>
                  <a:ext uri="{FF2B5EF4-FFF2-40B4-BE49-F238E27FC236}">
                    <a16:creationId xmlns:a16="http://schemas.microsoft.com/office/drawing/2014/main" id="{0DD7CE35-7296-450C-AFD0-4404F62A9B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5366" y="5317075"/>
                <a:ext cx="7627434" cy="528222"/>
              </a:xfrm>
              <a:prstGeom prst="rect">
                <a:avLst/>
              </a:prstGeom>
              <a:blipFill>
                <a:blip r:embed="rId10"/>
                <a:stretch>
                  <a:fillRect l="-719" b="-8046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Szövegdoboz 15">
                <a:extLst>
                  <a:ext uri="{FF2B5EF4-FFF2-40B4-BE49-F238E27FC236}">
                    <a16:creationId xmlns:a16="http://schemas.microsoft.com/office/drawing/2014/main" id="{46699980-FBE6-4895-BC67-3B9E553F36CB}"/>
                  </a:ext>
                </a:extLst>
              </p:cNvPr>
              <p:cNvSpPr txBox="1"/>
              <p:nvPr/>
            </p:nvSpPr>
            <p:spPr>
              <a:xfrm>
                <a:off x="202580" y="6043961"/>
                <a:ext cx="3477322" cy="528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b="1" dirty="0"/>
                  <a:t>e., </a:t>
                </a:r>
                <a:r>
                  <a:rPr lang="hu-HU" dirty="0"/>
                  <a:t>Kihúzhatunk: 6,7,8,9  p=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hu-HU" b="0" i="1" smtClean="0">
                            <a:latin typeface="Cambria Math" panose="02040503050406030204" pitchFamily="18" charset="0"/>
                          </a:rPr>
                          <m:t>20 </m:t>
                        </m:r>
                      </m:den>
                    </m:f>
                  </m:oMath>
                </a14:m>
                <a:r>
                  <a:rPr lang="hu-HU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hu-HU" sz="20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hu-HU" sz="2000" dirty="0"/>
                  <a:t> </a:t>
                </a:r>
              </a:p>
            </p:txBody>
          </p:sp>
        </mc:Choice>
        <mc:Fallback xmlns="">
          <p:sp>
            <p:nvSpPr>
              <p:cNvPr id="16" name="Szövegdoboz 15">
                <a:extLst>
                  <a:ext uri="{FF2B5EF4-FFF2-40B4-BE49-F238E27FC236}">
                    <a16:creationId xmlns:a16="http://schemas.microsoft.com/office/drawing/2014/main" id="{46699980-FBE6-4895-BC67-3B9E553F36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580" y="6043961"/>
                <a:ext cx="3477322" cy="528863"/>
              </a:xfrm>
              <a:prstGeom prst="rect">
                <a:avLst/>
              </a:prstGeom>
              <a:blipFill>
                <a:blip r:embed="rId11"/>
                <a:stretch>
                  <a:fillRect l="-1401" b="-4598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Szövegdoboz 16">
            <a:extLst>
              <a:ext uri="{FF2B5EF4-FFF2-40B4-BE49-F238E27FC236}">
                <a16:creationId xmlns:a16="http://schemas.microsoft.com/office/drawing/2014/main" id="{2D247874-2791-494F-8650-E8DB836608C7}"/>
              </a:ext>
            </a:extLst>
          </p:cNvPr>
          <p:cNvSpPr txBox="1"/>
          <p:nvPr/>
        </p:nvSpPr>
        <p:spPr>
          <a:xfrm>
            <a:off x="4357339" y="5934100"/>
            <a:ext cx="347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/>
              <a:t>c&lt; d =e &lt; b&lt; a</a:t>
            </a:r>
          </a:p>
        </p:txBody>
      </p:sp>
    </p:spTree>
    <p:extLst>
      <p:ext uri="{BB962C8B-B14F-4D97-AF65-F5344CB8AC3E}">
        <p14:creationId xmlns:p14="http://schemas.microsoft.com/office/powerpoint/2010/main" val="10191144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1328</Words>
  <Application>Microsoft Office PowerPoint</Application>
  <PresentationFormat>Szélesvásznú</PresentationFormat>
  <Paragraphs>132</Paragraphs>
  <Slides>15</Slides>
  <Notes>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Cambria Math</vt:lpstr>
      <vt:lpstr>Wingdings</vt:lpstr>
      <vt:lpstr>Office-téma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Ildikó Lovasi</dc:creator>
  <cp:lastModifiedBy>Szabó Éva</cp:lastModifiedBy>
  <cp:revision>21</cp:revision>
  <dcterms:created xsi:type="dcterms:W3CDTF">2020-04-16T09:13:05Z</dcterms:created>
  <dcterms:modified xsi:type="dcterms:W3CDTF">2020-04-27T06:23:51Z</dcterms:modified>
</cp:coreProperties>
</file>