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9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ED6E01D-FD54-442B-B003-81FDB3141B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6ED7AD85-6658-4CC9-9B4D-F90E48C82D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Kattintson ide az alcím mintájának szerkesztéséhez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34E2554A-B25A-4068-B25C-E6D4BA3387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F07F-7E0F-438D-B3F2-C19FCAD38E8D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DFD281E2-E08F-4F01-B317-CFA1768D8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ABE3BEDC-03D0-414F-A1BC-A3A1FCA44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7A59A-AC24-4F42-A6D1-1B83C2B7984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395729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99DF24AC-DAAC-45E1-A356-504D91BB9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BF7A2C7-6DD1-456C-BDC9-C2FBF2B08F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1253E386-24EA-4A64-84B5-88E10C7CE9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F07F-7E0F-438D-B3F2-C19FCAD38E8D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B63916EF-BC4A-483A-B103-F1CE534A8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BCF2C881-C8FC-4166-8F8B-E2C5836EF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7A59A-AC24-4F42-A6D1-1B83C2B7984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979237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86D1A44-A231-4856-BB2D-BAF3E5C30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F51CE9CE-0B9E-420F-BCB0-1F348AD635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0AD96EC3-C7C5-406A-91F2-903410D137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F07F-7E0F-438D-B3F2-C19FCAD38E8D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1B25F07B-C39E-469B-B111-40E97CF90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271BC662-AF24-451F-8A05-E2452C4AF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7A59A-AC24-4F42-A6D1-1B83C2B7984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50679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FBF4654-06FA-4510-B23A-A67ACE2F1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D44BB85-F3E0-425E-BB9D-61E63CB95E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957F5201-E12E-473C-8951-531C3C7091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C64FF65C-C508-41C9-8F07-9BC079C4D5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F07F-7E0F-438D-B3F2-C19FCAD38E8D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624FEB4E-15EF-45C9-97B1-39ED0EBFF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20FBFA64-364A-4108-99D9-A08780062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7A59A-AC24-4F42-A6D1-1B83C2B7984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32786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6F5F12E-C0F3-4F1B-AC18-C67EBCD910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7B7A5680-7FB3-4B0A-ACB1-13D1DAE27E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C73D1F60-9406-4740-A1CD-00AEE15AAF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id="{0A41F883-EC51-466C-B151-18AD64B3EF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>
            <a:extLst>
              <a:ext uri="{FF2B5EF4-FFF2-40B4-BE49-F238E27FC236}">
                <a16:creationId xmlns:a16="http://schemas.microsoft.com/office/drawing/2014/main" id="{73A25917-428D-4AC8-A9CA-937F58ACA7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>
            <a:extLst>
              <a:ext uri="{FF2B5EF4-FFF2-40B4-BE49-F238E27FC236}">
                <a16:creationId xmlns:a16="http://schemas.microsoft.com/office/drawing/2014/main" id="{7159469B-4A18-449A-B996-6D3C90B44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F07F-7E0F-438D-B3F2-C19FCAD38E8D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8" name="Élőláb helye 7">
            <a:extLst>
              <a:ext uri="{FF2B5EF4-FFF2-40B4-BE49-F238E27FC236}">
                <a16:creationId xmlns:a16="http://schemas.microsoft.com/office/drawing/2014/main" id="{470F7ADC-4847-4A63-95F0-1392F1F88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>
            <a:extLst>
              <a:ext uri="{FF2B5EF4-FFF2-40B4-BE49-F238E27FC236}">
                <a16:creationId xmlns:a16="http://schemas.microsoft.com/office/drawing/2014/main" id="{0E679112-5293-4127-B821-3246E07D7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7A59A-AC24-4F42-A6D1-1B83C2B7984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21791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658A9CF-B34E-46CF-81D4-5CD154EBC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>
            <a:extLst>
              <a:ext uri="{FF2B5EF4-FFF2-40B4-BE49-F238E27FC236}">
                <a16:creationId xmlns:a16="http://schemas.microsoft.com/office/drawing/2014/main" id="{1106FA24-F9F1-4651-9A60-BEA4AD352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F07F-7E0F-438D-B3F2-C19FCAD38E8D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4" name="Élőláb helye 3">
            <a:extLst>
              <a:ext uri="{FF2B5EF4-FFF2-40B4-BE49-F238E27FC236}">
                <a16:creationId xmlns:a16="http://schemas.microsoft.com/office/drawing/2014/main" id="{96531E4D-38FE-437B-BAEE-499D464735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>
            <a:extLst>
              <a:ext uri="{FF2B5EF4-FFF2-40B4-BE49-F238E27FC236}">
                <a16:creationId xmlns:a16="http://schemas.microsoft.com/office/drawing/2014/main" id="{080BCB91-BB86-43FB-B5E2-CD62B183A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7A59A-AC24-4F42-A6D1-1B83C2B7984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963138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>
            <a:extLst>
              <a:ext uri="{FF2B5EF4-FFF2-40B4-BE49-F238E27FC236}">
                <a16:creationId xmlns:a16="http://schemas.microsoft.com/office/drawing/2014/main" id="{629FE83C-53FA-4E64-BC5A-E0CF005C2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F07F-7E0F-438D-B3F2-C19FCAD38E8D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3" name="Élőláb helye 2">
            <a:extLst>
              <a:ext uri="{FF2B5EF4-FFF2-40B4-BE49-F238E27FC236}">
                <a16:creationId xmlns:a16="http://schemas.microsoft.com/office/drawing/2014/main" id="{FB5DF286-F4A2-45EA-AA0E-C0B4768C39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id="{084A049E-26DA-4101-A80E-C3D2A1AF0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7A59A-AC24-4F42-A6D1-1B83C2B7984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57879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3F72745-2E9A-4ECF-92BD-41C9ABA8FE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2451D16-1F3E-4516-B6C5-4B6024FC14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C09E7B3E-016F-4E38-BFDA-6C27A10496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90122997-3FB1-4007-B547-AD3191995C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F07F-7E0F-438D-B3F2-C19FCAD38E8D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D8209429-B9FC-4D18-AE7B-4D2287DE7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4F1D8E8E-06AA-4B9A-BBF6-8046CED5E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7A59A-AC24-4F42-A6D1-1B83C2B7984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00320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919213D-8696-4CBD-8EBA-67A84814F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>
            <a:extLst>
              <a:ext uri="{FF2B5EF4-FFF2-40B4-BE49-F238E27FC236}">
                <a16:creationId xmlns:a16="http://schemas.microsoft.com/office/drawing/2014/main" id="{D19B8841-F036-4423-AA3B-2671724CA9B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D430265C-041D-4A61-BD03-05F4045E9B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id="{CA5D6C0A-34E8-4385-9B58-2F3F44A22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F07F-7E0F-438D-B3F2-C19FCAD38E8D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id="{7E86B330-002E-49B1-A95E-76C5EEED34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id="{53CBDD0B-5048-4C72-95D4-67A5E3D95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7A59A-AC24-4F42-A6D1-1B83C2B7984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93141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23F1292-D7EC-4AED-B73D-2BBD8CFFEF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63ACB3B0-4D8E-48FA-A683-128ADEE4EE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FC3AADC7-0A09-41F2-BCC7-C76A40DE39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F07F-7E0F-438D-B3F2-C19FCAD38E8D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55555477-A53D-415A-BE10-923DCBE7B1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1985287A-6CFF-4BDF-9907-ED0118967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7A59A-AC24-4F42-A6D1-1B83C2B7984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103474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>
            <a:extLst>
              <a:ext uri="{FF2B5EF4-FFF2-40B4-BE49-F238E27FC236}">
                <a16:creationId xmlns:a16="http://schemas.microsoft.com/office/drawing/2014/main" id="{EE7CD2A8-5663-4CFC-A2FC-72A231FFA7C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id="{EA0161E1-3C21-44DC-B8AC-45FCB8CD16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5AA82D75-2E1E-4B5F-BF1A-38AA2F83D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F07F-7E0F-438D-B3F2-C19FCAD38E8D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D3A95753-0C2A-4694-9FC8-1B5AFBE40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7E0150F8-542D-4637-B4DA-6101A6FEA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E7A59A-AC24-4F42-A6D1-1B83C2B7984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59816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>
            <a:extLst>
              <a:ext uri="{FF2B5EF4-FFF2-40B4-BE49-F238E27FC236}">
                <a16:creationId xmlns:a16="http://schemas.microsoft.com/office/drawing/2014/main" id="{30FA1986-2A82-4E78-BF28-DD336737F9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E64322C0-3695-47FA-BA2C-33CC7409FE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id="{AFEE91CF-A324-4530-904C-2D847CC4C1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F07F-7E0F-438D-B3F2-C19FCAD38E8D}" type="datetimeFigureOut">
              <a:rPr lang="hu-HU" smtClean="0"/>
              <a:t>2020.04.27.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id="{71AC3444-B226-4DC6-9FD2-6933344EF0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id="{904943E6-3364-4CFE-B4CE-D98492D6F2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E7A59A-AC24-4F42-A6D1-1B83C2B79845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36277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églalap 4">
            <a:extLst>
              <a:ext uri="{FF2B5EF4-FFF2-40B4-BE49-F238E27FC236}">
                <a16:creationId xmlns:a16="http://schemas.microsoft.com/office/drawing/2014/main" id="{280B56B9-36C3-4F3A-B068-996563055861}"/>
              </a:ext>
            </a:extLst>
          </p:cNvPr>
          <p:cNvSpPr/>
          <p:nvPr/>
        </p:nvSpPr>
        <p:spPr>
          <a:xfrm>
            <a:off x="1594884" y="361507"/>
            <a:ext cx="8952614" cy="1201479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3942C37E-CF4C-4358-AE22-BD48A186E95B}"/>
              </a:ext>
            </a:extLst>
          </p:cNvPr>
          <p:cNvSpPr txBox="1"/>
          <p:nvPr/>
        </p:nvSpPr>
        <p:spPr>
          <a:xfrm>
            <a:off x="414669" y="361507"/>
            <a:ext cx="110791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200" dirty="0">
                <a:solidFill>
                  <a:srgbClr val="0070C0"/>
                </a:solidFill>
              </a:rPr>
              <a:t>EGYENLET, EGYENLŐTLENSÉG, AZONOSSÁG, </a:t>
            </a:r>
          </a:p>
          <a:p>
            <a:pPr algn="ctr"/>
            <a:r>
              <a:rPr lang="hu-HU" sz="3200" dirty="0">
                <a:solidFill>
                  <a:srgbClr val="0070C0"/>
                </a:solidFill>
              </a:rPr>
              <a:t>AZONOS EGYENLŐTLENSÉG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Szövegdoboz 5">
                <a:extLst>
                  <a:ext uri="{FF2B5EF4-FFF2-40B4-BE49-F238E27FC236}">
                    <a16:creationId xmlns:a16="http://schemas.microsoft.com/office/drawing/2014/main" id="{24E920E3-473E-47E1-A9E3-87AFD65215B7}"/>
                  </a:ext>
                </a:extLst>
              </p:cNvPr>
              <p:cNvSpPr txBox="1"/>
              <p:nvPr/>
            </p:nvSpPr>
            <p:spPr>
              <a:xfrm>
                <a:off x="414670" y="1807535"/>
                <a:ext cx="4933508" cy="6247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hu-HU" b="1" dirty="0">
                    <a:solidFill>
                      <a:srgbClr val="FF33CC"/>
                    </a:solidFill>
                  </a:rPr>
                  <a:t>2x+3= 9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b="1" i="1" smtClean="0">
                            <a:solidFill>
                              <a:srgbClr val="FF33CC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1" i="1" smtClean="0">
                            <a:solidFill>
                              <a:srgbClr val="FF33CC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  <m:r>
                          <a:rPr lang="hu-HU" sz="2400" b="1" i="1" smtClean="0">
                            <a:solidFill>
                              <a:srgbClr val="FF33CC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  <m:r>
                          <a:rPr lang="hu-HU" sz="2400" b="1" i="1" smtClean="0">
                            <a:solidFill>
                              <a:srgbClr val="FF33CC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hu-HU" sz="2400" b="1" i="1" smtClean="0">
                            <a:solidFill>
                              <a:srgbClr val="FF33CC"/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</m:oMath>
                </a14:m>
                <a:r>
                  <a:rPr lang="hu-HU" b="1" dirty="0">
                    <a:solidFill>
                      <a:srgbClr val="FF33CC"/>
                    </a:solidFill>
                  </a:rPr>
                  <a:t> = 12 + 3x         2y ·  (5+ 14 ·  8) = 6y</a:t>
                </a:r>
              </a:p>
            </p:txBody>
          </p:sp>
        </mc:Choice>
        <mc:Fallback xmlns="">
          <p:sp>
            <p:nvSpPr>
              <p:cNvPr id="6" name="Szövegdoboz 5">
                <a:extLst>
                  <a:ext uri="{FF2B5EF4-FFF2-40B4-BE49-F238E27FC236}">
                    <a16:creationId xmlns:a16="http://schemas.microsoft.com/office/drawing/2014/main" id="{24E920E3-473E-47E1-A9E3-87AFD65215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670" y="1807535"/>
                <a:ext cx="4933508" cy="624786"/>
              </a:xfrm>
              <a:prstGeom prst="rect">
                <a:avLst/>
              </a:prstGeom>
              <a:blipFill>
                <a:blip r:embed="rId2"/>
                <a:stretch>
                  <a:fillRect l="-989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églalap 7">
            <a:extLst>
              <a:ext uri="{FF2B5EF4-FFF2-40B4-BE49-F238E27FC236}">
                <a16:creationId xmlns:a16="http://schemas.microsoft.com/office/drawing/2014/main" id="{AD3CA46E-7FA7-4D7F-AD89-47F12A493389}"/>
              </a:ext>
            </a:extLst>
          </p:cNvPr>
          <p:cNvSpPr/>
          <p:nvPr/>
        </p:nvSpPr>
        <p:spPr>
          <a:xfrm>
            <a:off x="5348178" y="1948702"/>
            <a:ext cx="58320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b="1" dirty="0">
                <a:solidFill>
                  <a:srgbClr val="0070C0"/>
                </a:solidFill>
              </a:rPr>
              <a:t>    5x – 4  ≥ 12             3x    &lt;   15x +4           2  (3x +5)   &gt;  4x+8</a:t>
            </a:r>
          </a:p>
        </p:txBody>
      </p:sp>
      <p:sp>
        <p:nvSpPr>
          <p:cNvPr id="9" name="Szövegdoboz 8">
            <a:extLst>
              <a:ext uri="{FF2B5EF4-FFF2-40B4-BE49-F238E27FC236}">
                <a16:creationId xmlns:a16="http://schemas.microsoft.com/office/drawing/2014/main" id="{A698D353-57A4-4F11-B82D-54ED98BBBE9D}"/>
              </a:ext>
            </a:extLst>
          </p:cNvPr>
          <p:cNvSpPr txBox="1"/>
          <p:nvPr/>
        </p:nvSpPr>
        <p:spPr>
          <a:xfrm>
            <a:off x="414669" y="2647507"/>
            <a:ext cx="107655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/>
              <a:t>MIBEN </a:t>
            </a:r>
            <a:r>
              <a:rPr lang="hu-HU" sz="2000" b="1" u="sng" dirty="0"/>
              <a:t>EGYEZNEK MEG </a:t>
            </a:r>
            <a:r>
              <a:rPr lang="hu-HU" sz="2000" dirty="0"/>
              <a:t>A </a:t>
            </a:r>
            <a:r>
              <a:rPr lang="hu-HU" sz="2000" b="1" dirty="0">
                <a:solidFill>
                  <a:srgbClr val="FF33CC"/>
                </a:solidFill>
              </a:rPr>
              <a:t>RÓZSASZÍNNEL</a:t>
            </a:r>
            <a:r>
              <a:rPr lang="hu-HU" sz="2000" dirty="0"/>
              <a:t>  ILLETVE </a:t>
            </a:r>
            <a:r>
              <a:rPr lang="hu-HU" sz="2000" b="1" dirty="0">
                <a:solidFill>
                  <a:srgbClr val="0070C0"/>
                </a:solidFill>
              </a:rPr>
              <a:t>KÉKKEL </a:t>
            </a:r>
            <a:r>
              <a:rPr lang="hu-HU" sz="2000" dirty="0"/>
              <a:t>ÍRT FELADATOK? </a:t>
            </a:r>
          </a:p>
        </p:txBody>
      </p:sp>
      <p:sp>
        <p:nvSpPr>
          <p:cNvPr id="11" name="Szövegdoboz 10">
            <a:extLst>
              <a:ext uri="{FF2B5EF4-FFF2-40B4-BE49-F238E27FC236}">
                <a16:creationId xmlns:a16="http://schemas.microsoft.com/office/drawing/2014/main" id="{7AC5D1F6-9FEC-4CB6-B768-AADD6E4A9109}"/>
              </a:ext>
            </a:extLst>
          </p:cNvPr>
          <p:cNvSpPr txBox="1"/>
          <p:nvPr/>
        </p:nvSpPr>
        <p:spPr>
          <a:xfrm>
            <a:off x="318976" y="3078137"/>
            <a:ext cx="106006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1., Mindegyikben van relációs jel  / =    &lt;   ≤   &gt;   ≥   /</a:t>
            </a:r>
          </a:p>
          <a:p>
            <a:r>
              <a:rPr lang="hu-HU" dirty="0"/>
              <a:t>2., Mindegyikben vannak változók / </a:t>
            </a:r>
            <a:r>
              <a:rPr lang="hu-HU" dirty="0" err="1"/>
              <a:t>x,y</a:t>
            </a:r>
            <a:r>
              <a:rPr lang="hu-HU" dirty="0"/>
              <a:t>, betűk= ismeretlenek/</a:t>
            </a:r>
          </a:p>
          <a:p>
            <a:r>
              <a:rPr lang="hu-HU" dirty="0"/>
              <a:t>3., A relációsjel bal és jobb oldalán is áll egy szám vagy egy művelet vagy egy algebrai kifejezés</a:t>
            </a:r>
          </a:p>
          <a:p>
            <a:r>
              <a:rPr lang="hu-HU" dirty="0"/>
              <a:t>4., Mindegyikben szerepelnek alapműveletek</a:t>
            </a:r>
          </a:p>
        </p:txBody>
      </p:sp>
      <p:sp>
        <p:nvSpPr>
          <p:cNvPr id="13" name="Szövegdoboz 12">
            <a:extLst>
              <a:ext uri="{FF2B5EF4-FFF2-40B4-BE49-F238E27FC236}">
                <a16:creationId xmlns:a16="http://schemas.microsoft.com/office/drawing/2014/main" id="{76A574C0-98AD-4D4E-B222-EF8D62B7D19E}"/>
              </a:ext>
            </a:extLst>
          </p:cNvPr>
          <p:cNvSpPr txBox="1"/>
          <p:nvPr/>
        </p:nvSpPr>
        <p:spPr>
          <a:xfrm>
            <a:off x="414669" y="4465674"/>
            <a:ext cx="108664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MIBEN </a:t>
            </a:r>
            <a:r>
              <a:rPr lang="hu-HU" b="1" u="sng" dirty="0"/>
              <a:t>KÜLÖNBÖZNEK </a:t>
            </a:r>
            <a:r>
              <a:rPr lang="hu-HU" dirty="0"/>
              <a:t>A </a:t>
            </a:r>
            <a:r>
              <a:rPr lang="hu-HU" b="1" dirty="0">
                <a:solidFill>
                  <a:srgbClr val="FF33CC"/>
                </a:solidFill>
              </a:rPr>
              <a:t>RÓZSASZÍNNEL</a:t>
            </a:r>
            <a:r>
              <a:rPr lang="hu-HU" dirty="0"/>
              <a:t>  ILLETVE </a:t>
            </a:r>
            <a:r>
              <a:rPr lang="hu-HU" b="1" dirty="0">
                <a:solidFill>
                  <a:srgbClr val="0070C0"/>
                </a:solidFill>
              </a:rPr>
              <a:t>KÉKKEL </a:t>
            </a:r>
            <a:r>
              <a:rPr lang="hu-HU" dirty="0"/>
              <a:t>ÍRT FELADATOK?</a:t>
            </a:r>
          </a:p>
          <a:p>
            <a:r>
              <a:rPr lang="hu-HU" dirty="0"/>
              <a:t>A </a:t>
            </a:r>
            <a:r>
              <a:rPr lang="hu-HU" dirty="0">
                <a:solidFill>
                  <a:srgbClr val="FF33CC"/>
                </a:solidFill>
              </a:rPr>
              <a:t>rózsaszínnel</a:t>
            </a:r>
            <a:r>
              <a:rPr lang="hu-HU" dirty="0"/>
              <a:t> írtban </a:t>
            </a:r>
            <a:r>
              <a:rPr lang="hu-HU" dirty="0">
                <a:solidFill>
                  <a:srgbClr val="FF33CC"/>
                </a:solidFill>
              </a:rPr>
              <a:t>egyenlőségje</a:t>
            </a:r>
            <a:r>
              <a:rPr lang="hu-HU" dirty="0"/>
              <a:t>l van,              a </a:t>
            </a:r>
            <a:r>
              <a:rPr lang="hu-HU" b="1" dirty="0">
                <a:solidFill>
                  <a:schemeClr val="accent1"/>
                </a:solidFill>
              </a:rPr>
              <a:t>kékkel</a:t>
            </a:r>
            <a:r>
              <a:rPr lang="hu-HU" dirty="0"/>
              <a:t> írtakban pedig</a:t>
            </a:r>
            <a:r>
              <a:rPr lang="hu-HU" b="1" dirty="0">
                <a:solidFill>
                  <a:schemeClr val="accent1"/>
                </a:solidFill>
              </a:rPr>
              <a:t>    &lt;   ≤   &gt;   ≥   jel van, nem egyenlőségjel </a:t>
            </a:r>
          </a:p>
        </p:txBody>
      </p:sp>
      <p:cxnSp>
        <p:nvCxnSpPr>
          <p:cNvPr id="15" name="Egyenes összekötő nyíllal 14">
            <a:extLst>
              <a:ext uri="{FF2B5EF4-FFF2-40B4-BE49-F238E27FC236}">
                <a16:creationId xmlns:a16="http://schemas.microsoft.com/office/drawing/2014/main" id="{7BBF997D-2188-4D10-812D-130F5C6660C3}"/>
              </a:ext>
            </a:extLst>
          </p:cNvPr>
          <p:cNvCxnSpPr/>
          <p:nvPr/>
        </p:nvCxnSpPr>
        <p:spPr>
          <a:xfrm>
            <a:off x="2328530" y="5112005"/>
            <a:ext cx="0" cy="34249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Egyenes összekötő nyíllal 15">
            <a:extLst>
              <a:ext uri="{FF2B5EF4-FFF2-40B4-BE49-F238E27FC236}">
                <a16:creationId xmlns:a16="http://schemas.microsoft.com/office/drawing/2014/main" id="{9F28C746-B429-4B2D-BF0D-C6F5DFC9F371}"/>
              </a:ext>
            </a:extLst>
          </p:cNvPr>
          <p:cNvCxnSpPr/>
          <p:nvPr/>
        </p:nvCxnSpPr>
        <p:spPr>
          <a:xfrm>
            <a:off x="6542568" y="5019856"/>
            <a:ext cx="0" cy="34249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" name="Szövegdoboz 16">
            <a:extLst>
              <a:ext uri="{FF2B5EF4-FFF2-40B4-BE49-F238E27FC236}">
                <a16:creationId xmlns:a16="http://schemas.microsoft.com/office/drawing/2014/main" id="{F2BB2767-AE3C-4D35-BC3E-50C821A03D19}"/>
              </a:ext>
            </a:extLst>
          </p:cNvPr>
          <p:cNvSpPr txBox="1"/>
          <p:nvPr/>
        </p:nvSpPr>
        <p:spPr>
          <a:xfrm>
            <a:off x="637953" y="5645888"/>
            <a:ext cx="87718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                    </a:t>
            </a:r>
            <a:r>
              <a:rPr lang="hu-HU" sz="2800" dirty="0">
                <a:solidFill>
                  <a:srgbClr val="FF33CC"/>
                </a:solidFill>
              </a:rPr>
              <a:t>EGYENLET </a:t>
            </a:r>
            <a:r>
              <a:rPr lang="hu-HU" dirty="0"/>
              <a:t>                                            </a:t>
            </a:r>
            <a:r>
              <a:rPr lang="hu-HU" sz="2800" b="1" dirty="0">
                <a:solidFill>
                  <a:srgbClr val="0070C0"/>
                </a:solidFill>
              </a:rPr>
              <a:t>EGYENLŐTLENSÉG</a:t>
            </a:r>
          </a:p>
        </p:txBody>
      </p:sp>
    </p:spTree>
    <p:extLst>
      <p:ext uri="{BB962C8B-B14F-4D97-AF65-F5344CB8AC3E}">
        <p14:creationId xmlns:p14="http://schemas.microsoft.com/office/powerpoint/2010/main" val="35242740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4497246A-EF21-4AB3-AB59-3E470920CDF6}"/>
              </a:ext>
            </a:extLst>
          </p:cNvPr>
          <p:cNvSpPr txBox="1"/>
          <p:nvPr/>
        </p:nvSpPr>
        <p:spPr>
          <a:xfrm>
            <a:off x="350873" y="340242"/>
            <a:ext cx="1133430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u="sng" dirty="0">
                <a:solidFill>
                  <a:srgbClr val="FF0000"/>
                </a:solidFill>
              </a:rPr>
              <a:t>DEFINÍCIÓ:</a:t>
            </a:r>
          </a:p>
          <a:p>
            <a:endParaRPr lang="hu-HU" sz="2000" dirty="0">
              <a:solidFill>
                <a:srgbClr val="FF0000"/>
              </a:solidFill>
            </a:endParaRPr>
          </a:p>
          <a:p>
            <a:r>
              <a:rPr lang="hu-HU" sz="2000" dirty="0">
                <a:solidFill>
                  <a:srgbClr val="FF0000"/>
                </a:solidFill>
              </a:rPr>
              <a:t> Az olyan nyitott mondatokat, amelyben két kifejezést egyenlőségjellel kapcsolunk össze, </a:t>
            </a:r>
            <a:r>
              <a:rPr lang="hu-HU" sz="2000" u="sng" dirty="0">
                <a:solidFill>
                  <a:srgbClr val="FF33CC"/>
                </a:solidFill>
              </a:rPr>
              <a:t>EGYENLETEKNEK</a:t>
            </a:r>
            <a:r>
              <a:rPr lang="hu-HU" sz="2000" dirty="0">
                <a:solidFill>
                  <a:srgbClr val="FF33CC"/>
                </a:solidFill>
              </a:rPr>
              <a:t> </a:t>
            </a:r>
            <a:r>
              <a:rPr lang="hu-HU" sz="2000" dirty="0">
                <a:solidFill>
                  <a:srgbClr val="FF0000"/>
                </a:solidFill>
              </a:rPr>
              <a:t>nevezzük.</a:t>
            </a:r>
          </a:p>
          <a:p>
            <a:endParaRPr lang="hu-HU" sz="2000" dirty="0">
              <a:solidFill>
                <a:srgbClr val="FF0000"/>
              </a:solidFill>
            </a:endParaRPr>
          </a:p>
          <a:p>
            <a:r>
              <a:rPr lang="hu-HU" sz="2000" dirty="0">
                <a:solidFill>
                  <a:srgbClr val="FF0000"/>
                </a:solidFill>
              </a:rPr>
              <a:t>Az olyan nyitott mondatokat, amelyben két kifejezést </a:t>
            </a:r>
            <a:r>
              <a:rPr lang="hu-HU" sz="2000" b="1" dirty="0">
                <a:solidFill>
                  <a:srgbClr val="FF0000"/>
                </a:solidFill>
              </a:rPr>
              <a:t>&lt;   ≤   &gt;   ≥  jelekkel </a:t>
            </a:r>
            <a:r>
              <a:rPr lang="hu-HU" sz="2000" dirty="0">
                <a:solidFill>
                  <a:srgbClr val="FF0000"/>
                </a:solidFill>
              </a:rPr>
              <a:t>kapcsolunk össze, </a:t>
            </a:r>
            <a:r>
              <a:rPr lang="hu-HU" sz="2000" u="sng" dirty="0">
                <a:solidFill>
                  <a:srgbClr val="0070C0"/>
                </a:solidFill>
              </a:rPr>
              <a:t>EGYENLŐTLENSÉGNEK </a:t>
            </a:r>
            <a:r>
              <a:rPr lang="hu-HU" sz="2000" dirty="0">
                <a:solidFill>
                  <a:srgbClr val="FF0000"/>
                </a:solidFill>
              </a:rPr>
              <a:t> nevezzük.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A59E00C2-D9B1-408C-B102-233A5B59D933}"/>
              </a:ext>
            </a:extLst>
          </p:cNvPr>
          <p:cNvSpPr txBox="1"/>
          <p:nvPr/>
        </p:nvSpPr>
        <p:spPr>
          <a:xfrm>
            <a:off x="510361" y="2732567"/>
            <a:ext cx="8708067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u="sng" dirty="0"/>
              <a:t>Feladat</a:t>
            </a:r>
            <a:r>
              <a:rPr lang="hu-HU" dirty="0"/>
              <a:t>: Egyenletek vagy az egyenlőtlenségek csoportjába tartoznak a következő feladatok?</a:t>
            </a:r>
          </a:p>
          <a:p>
            <a:endParaRPr lang="hu-HU" sz="2000" dirty="0"/>
          </a:p>
          <a:p>
            <a:r>
              <a:rPr lang="hu-HU" sz="2000" b="1" dirty="0"/>
              <a:t>A</a:t>
            </a:r>
            <a:r>
              <a:rPr lang="hu-HU" sz="2000" dirty="0"/>
              <a:t>     2x – 3 = 5    </a:t>
            </a:r>
          </a:p>
          <a:p>
            <a:r>
              <a:rPr lang="hu-HU" sz="2000" b="1" dirty="0"/>
              <a:t>B</a:t>
            </a:r>
            <a:r>
              <a:rPr lang="hu-HU" sz="2000" dirty="0"/>
              <a:t>      6x  &lt;   18</a:t>
            </a:r>
          </a:p>
          <a:p>
            <a:r>
              <a:rPr lang="hu-HU" sz="2000" b="1" dirty="0"/>
              <a:t>C</a:t>
            </a:r>
            <a:r>
              <a:rPr lang="hu-HU" sz="2000" dirty="0"/>
              <a:t>      5x · 3x - 5 = 8x + 10</a:t>
            </a:r>
          </a:p>
          <a:p>
            <a:r>
              <a:rPr lang="hu-HU" sz="2000" b="1" dirty="0"/>
              <a:t>D</a:t>
            </a:r>
            <a:r>
              <a:rPr lang="hu-HU" sz="2000" dirty="0"/>
              <a:t>      6x -3  ≤   12x +4</a:t>
            </a:r>
          </a:p>
          <a:p>
            <a:r>
              <a:rPr lang="hu-HU" sz="2000" b="1" dirty="0"/>
              <a:t>E</a:t>
            </a:r>
            <a:r>
              <a:rPr lang="hu-HU" sz="2000" dirty="0"/>
              <a:t>      l5x – 3l &lt;  8</a:t>
            </a:r>
          </a:p>
          <a:p>
            <a:r>
              <a:rPr lang="hu-HU" sz="2000" b="1" dirty="0"/>
              <a:t>F </a:t>
            </a:r>
            <a:r>
              <a:rPr lang="hu-HU" sz="2000" dirty="0"/>
              <a:t>     7x  &gt;  14</a:t>
            </a:r>
          </a:p>
          <a:p>
            <a:r>
              <a:rPr lang="hu-HU" sz="2000" b="1" dirty="0"/>
              <a:t>G</a:t>
            </a:r>
            <a:r>
              <a:rPr lang="hu-HU" sz="2000" dirty="0"/>
              <a:t>      5x = 10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69FF9F4F-DB1E-493C-B6C9-9D82AC2DA310}"/>
              </a:ext>
            </a:extLst>
          </p:cNvPr>
          <p:cNvSpPr txBox="1"/>
          <p:nvPr/>
        </p:nvSpPr>
        <p:spPr>
          <a:xfrm>
            <a:off x="510361" y="5773479"/>
            <a:ext cx="11079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Megoldás a következő dián!</a:t>
            </a:r>
          </a:p>
        </p:txBody>
      </p:sp>
    </p:spTree>
    <p:extLst>
      <p:ext uri="{BB962C8B-B14F-4D97-AF65-F5344CB8AC3E}">
        <p14:creationId xmlns:p14="http://schemas.microsoft.com/office/powerpoint/2010/main" val="2899371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9CC94B84-7E01-43F4-ADA6-82922C5960F3}"/>
              </a:ext>
            </a:extLst>
          </p:cNvPr>
          <p:cNvSpPr txBox="1"/>
          <p:nvPr/>
        </p:nvSpPr>
        <p:spPr>
          <a:xfrm>
            <a:off x="308344" y="244549"/>
            <a:ext cx="97075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>
                <a:solidFill>
                  <a:srgbClr val="FF33CC"/>
                </a:solidFill>
              </a:rPr>
              <a:t>Egyenlet</a:t>
            </a:r>
            <a:r>
              <a:rPr lang="hu-HU" b="1" dirty="0">
                <a:solidFill>
                  <a:schemeClr val="accent2">
                    <a:lumMod val="75000"/>
                  </a:schemeClr>
                </a:solidFill>
              </a:rPr>
              <a:t>: </a:t>
            </a:r>
            <a:r>
              <a:rPr lang="hu-HU" b="1" dirty="0"/>
              <a:t>A,C,G                         </a:t>
            </a:r>
            <a:r>
              <a:rPr lang="hu-HU" b="1" dirty="0">
                <a:solidFill>
                  <a:srgbClr val="0070C0"/>
                </a:solidFill>
              </a:rPr>
              <a:t>Egyenlőtlenség</a:t>
            </a:r>
            <a:r>
              <a:rPr lang="hu-HU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hu-HU" b="1" dirty="0"/>
              <a:t>: B,D,E,F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1B9ADBAF-E59E-4AE9-A478-A3A481352577}"/>
              </a:ext>
            </a:extLst>
          </p:cNvPr>
          <p:cNvSpPr txBox="1"/>
          <p:nvPr/>
        </p:nvSpPr>
        <p:spPr>
          <a:xfrm>
            <a:off x="308344" y="871870"/>
            <a:ext cx="112917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Az egyenletben és az egyenlőtlenségben is a </a:t>
            </a:r>
            <a:r>
              <a:rPr lang="hu-HU" dirty="0">
                <a:solidFill>
                  <a:srgbClr val="7030A0"/>
                </a:solidFill>
              </a:rPr>
              <a:t>betűk</a:t>
            </a:r>
            <a:r>
              <a:rPr lang="hu-HU" dirty="0"/>
              <a:t>(= változók) </a:t>
            </a:r>
            <a:r>
              <a:rPr lang="hu-HU" dirty="0">
                <a:solidFill>
                  <a:srgbClr val="7030A0"/>
                </a:solidFill>
              </a:rPr>
              <a:t>helyére keresünk számokat</a:t>
            </a:r>
            <a:r>
              <a:rPr lang="hu-HU" dirty="0"/>
              <a:t>.</a:t>
            </a:r>
          </a:p>
          <a:p>
            <a:r>
              <a:rPr lang="hu-HU" dirty="0"/>
              <a:t>Olyan számokat , amelyeket, ha beírunk egyenletbe illetve az egyenlőtlenségbe a betűk helyett, és megoldjuk az egyenlet vagy egyenlőtlenség bal és jobb oldalát, akkor </a:t>
            </a:r>
            <a:r>
              <a:rPr lang="hu-HU" dirty="0">
                <a:solidFill>
                  <a:srgbClr val="7030A0"/>
                </a:solidFill>
              </a:rPr>
              <a:t>IGAZ lesz az = jel illetve a többi relációsjel kirakása az egyenletben illetve az egyenlőtlenségben.</a:t>
            </a: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29AB81BE-F8AE-4C70-89AB-8BC0A750B381}"/>
              </a:ext>
            </a:extLst>
          </p:cNvPr>
          <p:cNvSpPr txBox="1"/>
          <p:nvPr/>
        </p:nvSpPr>
        <p:spPr>
          <a:xfrm>
            <a:off x="308344" y="2317898"/>
            <a:ext cx="1114292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Minden egyenlet vagy egyenlőtlenség esetében meg kell adni az </a:t>
            </a:r>
            <a:r>
              <a:rPr lang="hu-HU" b="1" u="sng" dirty="0">
                <a:solidFill>
                  <a:srgbClr val="FF0000"/>
                </a:solidFill>
              </a:rPr>
              <a:t>ALAPHALMAZT,  </a:t>
            </a:r>
            <a:r>
              <a:rPr lang="hu-HU" dirty="0"/>
              <a:t>ahonnan a betűk ( változók)helyére keressük a megoldásokat.</a:t>
            </a:r>
          </a:p>
          <a:p>
            <a:r>
              <a:rPr lang="hu-HU" dirty="0"/>
              <a:t>Ebből az alaphalmazból választjuk ki, azokat a számokat , amelyek igazzá teszik az egyenletet illetve az egyenlőtlenséget. Ezeket a számokat fogjuk az egyenlet vagy egyenlőtlenség </a:t>
            </a:r>
            <a:r>
              <a:rPr lang="hu-HU" b="1" dirty="0">
                <a:solidFill>
                  <a:srgbClr val="FF0000"/>
                </a:solidFill>
              </a:rPr>
              <a:t>IGAZSÁGHALMAZÁNAK = MEGOLDÁSÁNAK = GYÖKÉNEK  </a:t>
            </a:r>
            <a:r>
              <a:rPr lang="hu-HU" dirty="0"/>
              <a:t>nevezni.</a:t>
            </a:r>
          </a:p>
        </p:txBody>
      </p:sp>
      <p:cxnSp>
        <p:nvCxnSpPr>
          <p:cNvPr id="7" name="Egyenes összekötő nyíllal 6">
            <a:extLst>
              <a:ext uri="{FF2B5EF4-FFF2-40B4-BE49-F238E27FC236}">
                <a16:creationId xmlns:a16="http://schemas.microsoft.com/office/drawing/2014/main" id="{FAE4EA12-4D35-463B-88A5-1A8556694472}"/>
              </a:ext>
            </a:extLst>
          </p:cNvPr>
          <p:cNvCxnSpPr/>
          <p:nvPr/>
        </p:nvCxnSpPr>
        <p:spPr>
          <a:xfrm>
            <a:off x="3434316" y="3795226"/>
            <a:ext cx="0" cy="41526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Szövegdoboz 7">
            <a:extLst>
              <a:ext uri="{FF2B5EF4-FFF2-40B4-BE49-F238E27FC236}">
                <a16:creationId xmlns:a16="http://schemas.microsoft.com/office/drawing/2014/main" id="{8209C7A1-B40B-402A-B75D-F3C22D85485F}"/>
              </a:ext>
            </a:extLst>
          </p:cNvPr>
          <p:cNvSpPr txBox="1"/>
          <p:nvPr/>
        </p:nvSpPr>
        <p:spPr>
          <a:xfrm>
            <a:off x="425302" y="4401879"/>
            <a:ext cx="1102595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/>
              <a:t>Az egyenlet vagy egyenlőtlenség megoldása = Az igazsághalmaz megkeresése</a:t>
            </a:r>
          </a:p>
          <a:p>
            <a:endParaRPr lang="hu-HU" sz="2400" dirty="0"/>
          </a:p>
          <a:p>
            <a:r>
              <a:rPr lang="hu-HU" sz="2400" dirty="0"/>
              <a:t>Minden egyenletet, egyenlőtlenséget </a:t>
            </a:r>
            <a:r>
              <a:rPr lang="hu-HU" sz="2400" b="1" dirty="0">
                <a:solidFill>
                  <a:srgbClr val="FF0000"/>
                </a:solidFill>
              </a:rPr>
              <a:t>ELLENŐRIZNI</a:t>
            </a:r>
            <a:r>
              <a:rPr lang="hu-HU" sz="2400" dirty="0"/>
              <a:t> kell!</a:t>
            </a:r>
          </a:p>
          <a:p>
            <a:r>
              <a:rPr lang="hu-HU" sz="2000" dirty="0"/>
              <a:t>Ellenőrzés= Az egyenlet gyökét visszahelyettesítjük = beírjuk a betűk(változók) helyére és meggyőződünk róla, hogy valóban igaz-e a relációsjel kitétele az egyenlet vagy egyenlőtlenség bal és jobb oldal között</a:t>
            </a:r>
          </a:p>
        </p:txBody>
      </p:sp>
    </p:spTree>
    <p:extLst>
      <p:ext uri="{BB962C8B-B14F-4D97-AF65-F5344CB8AC3E}">
        <p14:creationId xmlns:p14="http://schemas.microsoft.com/office/powerpoint/2010/main" val="31615485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1DADA70C-95AA-4ADF-9844-FA6CA026506B}"/>
              </a:ext>
            </a:extLst>
          </p:cNvPr>
          <p:cNvSpPr txBox="1"/>
          <p:nvPr/>
        </p:nvSpPr>
        <p:spPr>
          <a:xfrm>
            <a:off x="372140" y="276447"/>
            <a:ext cx="1108975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b="1" u="sng" dirty="0">
                <a:solidFill>
                  <a:srgbClr val="00B050"/>
                </a:solidFill>
              </a:rPr>
              <a:t>MINTAPÉLDA </a:t>
            </a:r>
          </a:p>
          <a:p>
            <a:endParaRPr lang="hu-HU" dirty="0"/>
          </a:p>
          <a:p>
            <a:r>
              <a:rPr lang="hu-HU" sz="2800" b="1" dirty="0"/>
              <a:t>1</a:t>
            </a:r>
            <a:r>
              <a:rPr lang="hu-HU" dirty="0"/>
              <a:t>.      Alaphalmaz U:= N     ( természetes számok halmaza)   </a:t>
            </a:r>
            <a:r>
              <a:rPr lang="hu-HU" i="1" dirty="0"/>
              <a:t>Az alaphalmazt mindig a tanár vagy a könyv adja meg!</a:t>
            </a:r>
          </a:p>
          <a:p>
            <a:r>
              <a:rPr lang="hu-HU" dirty="0"/>
              <a:t>                </a:t>
            </a:r>
          </a:p>
          <a:p>
            <a:r>
              <a:rPr lang="hu-HU" dirty="0"/>
              <a:t>         </a:t>
            </a:r>
            <a:r>
              <a:rPr lang="hu-HU" sz="2000" dirty="0"/>
              <a:t>3x + 10 = 25  Próbálgatással!        </a:t>
            </a:r>
            <a:r>
              <a:rPr lang="hu-HU" sz="2000" b="1" dirty="0">
                <a:solidFill>
                  <a:srgbClr val="FF0000"/>
                </a:solidFill>
              </a:rPr>
              <a:t>X = 5 </a:t>
            </a:r>
          </a:p>
          <a:p>
            <a:endParaRPr lang="hu-HU" sz="2000" b="1" dirty="0">
              <a:solidFill>
                <a:srgbClr val="FF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000" b="1" dirty="0">
                <a:solidFill>
                  <a:srgbClr val="FF0000"/>
                </a:solidFill>
              </a:rPr>
              <a:t>       </a:t>
            </a:r>
            <a:r>
              <a:rPr lang="hu-HU" sz="2000" i="1" dirty="0"/>
              <a:t>Megnézem, hogy az 5 beletartozik-e az alaphalmazba!     Igen, mert az 5 természetes szám  AKKOR </a:t>
            </a:r>
          </a:p>
          <a:p>
            <a:r>
              <a:rPr lang="hu-HU" sz="2000" b="1" dirty="0">
                <a:solidFill>
                  <a:srgbClr val="FF0000"/>
                </a:solidFill>
              </a:rPr>
              <a:t>             </a:t>
            </a:r>
            <a:r>
              <a:rPr lang="hu-HU" sz="2000" i="1" dirty="0">
                <a:solidFill>
                  <a:srgbClr val="C00000"/>
                </a:solidFill>
              </a:rPr>
              <a:t>Az egyenlet megoldása=igazsághalmaza= gyöke=5 </a:t>
            </a:r>
          </a:p>
          <a:p>
            <a:endParaRPr lang="hu-HU" sz="2000" b="1" i="1" dirty="0">
              <a:solidFill>
                <a:schemeClr val="bg2">
                  <a:lumMod val="50000"/>
                </a:schemeClr>
              </a:solidFill>
            </a:endParaRPr>
          </a:p>
          <a:p>
            <a:r>
              <a:rPr lang="hu-HU" sz="2000" b="1" i="1" dirty="0">
                <a:solidFill>
                  <a:schemeClr val="bg2">
                    <a:lumMod val="50000"/>
                  </a:schemeClr>
                </a:solidFill>
              </a:rPr>
              <a:t>Ellenőrzés: ( külön a baloldal, külön a jobb oldal)</a:t>
            </a:r>
          </a:p>
          <a:p>
            <a:r>
              <a:rPr lang="hu-HU" sz="2000" b="1" i="1" dirty="0">
                <a:solidFill>
                  <a:schemeClr val="bg2">
                    <a:lumMod val="50000"/>
                  </a:schemeClr>
                </a:solidFill>
              </a:rPr>
              <a:t>    bal oldal     3 · 5 + 10 = 15 + 10 =25</a:t>
            </a:r>
          </a:p>
          <a:p>
            <a:r>
              <a:rPr lang="hu-HU" sz="2000" b="1" i="1" dirty="0">
                <a:solidFill>
                  <a:schemeClr val="bg2">
                    <a:lumMod val="50000"/>
                  </a:schemeClr>
                </a:solidFill>
              </a:rPr>
              <a:t>    jobb oldal                                       25</a:t>
            </a:r>
          </a:p>
          <a:p>
            <a:endParaRPr lang="hu-HU" sz="2000" b="1" i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8864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D914F50D-ED0A-48B0-9499-AA304F5B53F7}"/>
              </a:ext>
            </a:extLst>
          </p:cNvPr>
          <p:cNvSpPr txBox="1"/>
          <p:nvPr/>
        </p:nvSpPr>
        <p:spPr>
          <a:xfrm>
            <a:off x="159488" y="340242"/>
            <a:ext cx="1084521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dirty="0">
                <a:solidFill>
                  <a:srgbClr val="00B050"/>
                </a:solidFill>
              </a:rPr>
              <a:t>   MINTAPÉLDA</a:t>
            </a:r>
          </a:p>
          <a:p>
            <a:r>
              <a:rPr lang="hu-HU" sz="2800" b="1" dirty="0"/>
              <a:t>    2.   </a:t>
            </a:r>
            <a:r>
              <a:rPr lang="hu-HU" sz="2400" dirty="0"/>
              <a:t>U:= N</a:t>
            </a:r>
          </a:p>
          <a:p>
            <a:r>
              <a:rPr lang="hu-HU" dirty="0"/>
              <a:t>                20 + 4x &gt; 32    </a:t>
            </a:r>
            <a:r>
              <a:rPr lang="hu-HU" i="1" dirty="0"/>
              <a:t>Próbálgatással!</a:t>
            </a:r>
          </a:p>
          <a:p>
            <a:r>
              <a:rPr lang="hu-HU" i="1" dirty="0"/>
              <a:t>                 </a:t>
            </a:r>
            <a:r>
              <a:rPr lang="hu-HU" sz="2400" dirty="0">
                <a:solidFill>
                  <a:srgbClr val="FF0000"/>
                </a:solidFill>
              </a:rPr>
              <a:t>x  &gt;   3               I:={ 4,5,6,7….végtelen}</a:t>
            </a:r>
          </a:p>
          <a:p>
            <a:endParaRPr lang="hu-HU" sz="2400" dirty="0">
              <a:solidFill>
                <a:srgbClr val="FF0000"/>
              </a:solidFill>
            </a:endParaRPr>
          </a:p>
          <a:p>
            <a:r>
              <a:rPr lang="hu-HU" sz="2000" i="1" dirty="0">
                <a:solidFill>
                  <a:schemeClr val="bg2">
                    <a:lumMod val="50000"/>
                  </a:schemeClr>
                </a:solidFill>
              </a:rPr>
              <a:t>Ellenőrzés : Nem tudunk minden számot behelyettesíteni, ilyenkor elég egy-két értéket!</a:t>
            </a:r>
          </a:p>
          <a:p>
            <a:r>
              <a:rPr lang="hu-HU" sz="2000" i="1" dirty="0">
                <a:solidFill>
                  <a:schemeClr val="bg2">
                    <a:lumMod val="50000"/>
                  </a:schemeClr>
                </a:solidFill>
              </a:rPr>
              <a:t>            20 + 4· 4 = 36 </a:t>
            </a:r>
            <a:r>
              <a:rPr lang="hu-HU" sz="2000" dirty="0">
                <a:solidFill>
                  <a:schemeClr val="bg2">
                    <a:lumMod val="50000"/>
                  </a:schemeClr>
                </a:solidFill>
              </a:rPr>
              <a:t>&gt; 32</a:t>
            </a:r>
            <a:r>
              <a:rPr lang="hu-HU" sz="2000" i="1" dirty="0">
                <a:solidFill>
                  <a:schemeClr val="bg2">
                    <a:lumMod val="50000"/>
                  </a:schemeClr>
                </a:solidFill>
              </a:rPr>
              <a:t> </a:t>
            </a:r>
          </a:p>
          <a:p>
            <a:r>
              <a:rPr lang="hu-HU" sz="2000" i="1" dirty="0">
                <a:solidFill>
                  <a:schemeClr val="bg2">
                    <a:lumMod val="50000"/>
                  </a:schemeClr>
                </a:solidFill>
              </a:rPr>
              <a:t>            20 +4· 5  = 40 </a:t>
            </a:r>
            <a:r>
              <a:rPr lang="hu-HU" sz="2000" dirty="0">
                <a:solidFill>
                  <a:schemeClr val="bg2">
                    <a:lumMod val="50000"/>
                  </a:schemeClr>
                </a:solidFill>
              </a:rPr>
              <a:t>&gt;</a:t>
            </a:r>
            <a:r>
              <a:rPr lang="hu-HU" sz="2000" i="1" dirty="0">
                <a:solidFill>
                  <a:schemeClr val="bg2">
                    <a:lumMod val="50000"/>
                  </a:schemeClr>
                </a:solidFill>
              </a:rPr>
              <a:t> 32  </a:t>
            </a:r>
          </a:p>
          <a:p>
            <a:endParaRPr lang="hu-HU" i="1" dirty="0"/>
          </a:p>
        </p:txBody>
      </p:sp>
    </p:spTree>
    <p:extLst>
      <p:ext uri="{BB962C8B-B14F-4D97-AF65-F5344CB8AC3E}">
        <p14:creationId xmlns:p14="http://schemas.microsoft.com/office/powerpoint/2010/main" val="18547697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B10F7221-EB91-4BA9-A447-A5468C249419}"/>
              </a:ext>
            </a:extLst>
          </p:cNvPr>
          <p:cNvSpPr txBox="1"/>
          <p:nvPr/>
        </p:nvSpPr>
        <p:spPr>
          <a:xfrm>
            <a:off x="308343" y="329609"/>
            <a:ext cx="1111102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b="1" u="sng" dirty="0">
                <a:solidFill>
                  <a:srgbClr val="990033"/>
                </a:solidFill>
              </a:rPr>
              <a:t>EGYENLETMEGOLDÁS</a:t>
            </a:r>
          </a:p>
          <a:p>
            <a:endParaRPr lang="hu-HU" sz="2400" b="1" dirty="0">
              <a:solidFill>
                <a:srgbClr val="990033"/>
              </a:solidFill>
            </a:endParaRPr>
          </a:p>
          <a:p>
            <a:r>
              <a:rPr lang="hu-HU" sz="2400" b="1" dirty="0">
                <a:solidFill>
                  <a:srgbClr val="990033"/>
                </a:solidFill>
              </a:rPr>
              <a:t>1., </a:t>
            </a:r>
            <a:r>
              <a:rPr lang="hu-HU" sz="2400" dirty="0"/>
              <a:t>Ha van az egyenletemben( </a:t>
            </a:r>
            <a:r>
              <a:rPr lang="hu-HU" sz="2400" i="1" dirty="0"/>
              <a:t>egyenlőtlenségemben</a:t>
            </a:r>
            <a:r>
              <a:rPr lang="hu-HU" sz="2400" dirty="0"/>
              <a:t>) külön a bal és külön a jobb oldalon olyan </a:t>
            </a:r>
            <a:r>
              <a:rPr lang="hu-HU" sz="2400" b="1" dirty="0"/>
              <a:t>művelet</a:t>
            </a:r>
            <a:r>
              <a:rPr lang="hu-HU" sz="2400" dirty="0"/>
              <a:t> , amit el tudunk végezni , akkor </a:t>
            </a:r>
            <a:r>
              <a:rPr lang="hu-HU" sz="2400" b="1" dirty="0"/>
              <a:t>elvégezzük</a:t>
            </a:r>
            <a:r>
              <a:rPr lang="hu-HU" sz="2400" dirty="0"/>
              <a:t>!</a:t>
            </a:r>
          </a:p>
          <a:p>
            <a:r>
              <a:rPr lang="hu-HU" sz="2400" b="1" dirty="0">
                <a:solidFill>
                  <a:srgbClr val="990033"/>
                </a:solidFill>
              </a:rPr>
              <a:t>2.,</a:t>
            </a:r>
            <a:r>
              <a:rPr lang="hu-HU" sz="2400" dirty="0"/>
              <a:t>Ha vannak </a:t>
            </a:r>
            <a:r>
              <a:rPr lang="hu-HU" sz="2400" b="1" dirty="0"/>
              <a:t>külön a bal és külön a jobb oldalon egynemű tagok </a:t>
            </a:r>
            <a:r>
              <a:rPr lang="hu-HU" sz="2400" dirty="0"/>
              <a:t>, akkor azokat </a:t>
            </a:r>
            <a:r>
              <a:rPr lang="hu-HU" sz="2400" b="1" dirty="0"/>
              <a:t>összevonjuk</a:t>
            </a:r>
          </a:p>
          <a:p>
            <a:r>
              <a:rPr lang="hu-HU" sz="2400" b="1" dirty="0">
                <a:solidFill>
                  <a:srgbClr val="990033"/>
                </a:solidFill>
              </a:rPr>
              <a:t>3</a:t>
            </a:r>
            <a:r>
              <a:rPr lang="hu-HU" sz="2400" dirty="0"/>
              <a:t>.,Ha  a bal és a jobb oldalon vannak </a:t>
            </a:r>
            <a:r>
              <a:rPr lang="hu-HU" sz="2400" b="1" dirty="0"/>
              <a:t>egynemű tagok </a:t>
            </a:r>
            <a:r>
              <a:rPr lang="hu-HU" sz="2400" dirty="0"/>
              <a:t>akkor azokat </a:t>
            </a:r>
            <a:r>
              <a:rPr lang="hu-HU" sz="2400" b="1" dirty="0"/>
              <a:t>egy oldalra rendezzük</a:t>
            </a:r>
            <a:r>
              <a:rPr lang="hu-HU" sz="2400" dirty="0"/>
              <a:t>, hogy összevonhassuk őket!</a:t>
            </a:r>
          </a:p>
          <a:p>
            <a:endParaRPr lang="hu-HU" sz="2400" dirty="0"/>
          </a:p>
          <a:p>
            <a:r>
              <a:rPr lang="hu-HU" sz="2400" i="1" dirty="0">
                <a:solidFill>
                  <a:srgbClr val="990033"/>
                </a:solidFill>
              </a:rPr>
              <a:t>A számokat, kifejezéseket mindig az előtte álló műveleti jel </a:t>
            </a:r>
            <a:r>
              <a:rPr lang="hu-HU" sz="2400" i="1" dirty="0" err="1">
                <a:solidFill>
                  <a:srgbClr val="990033"/>
                </a:solidFill>
              </a:rPr>
              <a:t>ellentettjével</a:t>
            </a:r>
            <a:r>
              <a:rPr lang="hu-HU" sz="2400" i="1" dirty="0">
                <a:solidFill>
                  <a:srgbClr val="990033"/>
                </a:solidFill>
              </a:rPr>
              <a:t> visszük át a túloldalra +     -          ·      :</a:t>
            </a:r>
          </a:p>
          <a:p>
            <a:r>
              <a:rPr lang="hu-HU" sz="2400" i="1" dirty="0">
                <a:solidFill>
                  <a:srgbClr val="990033"/>
                </a:solidFill>
              </a:rPr>
              <a:t>                    -    +          :      · </a:t>
            </a:r>
          </a:p>
          <a:p>
            <a:r>
              <a:rPr lang="hu-HU" sz="2400" b="1" i="1" dirty="0">
                <a:solidFill>
                  <a:srgbClr val="990033"/>
                </a:solidFill>
              </a:rPr>
              <a:t>4.</a:t>
            </a:r>
            <a:r>
              <a:rPr lang="hu-HU" sz="2400" i="1" dirty="0">
                <a:solidFill>
                  <a:srgbClr val="990033"/>
                </a:solidFill>
              </a:rPr>
              <a:t>, </a:t>
            </a:r>
            <a:r>
              <a:rPr lang="hu-HU" sz="2400" dirty="0"/>
              <a:t>Megoldjuk x-re ( változóra)</a:t>
            </a:r>
          </a:p>
          <a:p>
            <a:r>
              <a:rPr lang="hu-HU" sz="2400" b="1" dirty="0">
                <a:solidFill>
                  <a:srgbClr val="990033"/>
                </a:solidFill>
              </a:rPr>
              <a:t>5., </a:t>
            </a:r>
            <a:r>
              <a:rPr lang="hu-HU" sz="2400" dirty="0"/>
              <a:t>Megállapítjuk, hogy az x-re ( változóra) kapott szám beletartozik-e az alaphalmazba </a:t>
            </a:r>
          </a:p>
          <a:p>
            <a:r>
              <a:rPr lang="hu-HU" sz="2400" b="1" dirty="0">
                <a:solidFill>
                  <a:srgbClr val="990033"/>
                </a:solidFill>
              </a:rPr>
              <a:t>6., </a:t>
            </a:r>
            <a:r>
              <a:rPr lang="hu-HU" sz="2400" dirty="0"/>
              <a:t>Ellenőrzés</a:t>
            </a:r>
          </a:p>
        </p:txBody>
      </p:sp>
      <p:cxnSp>
        <p:nvCxnSpPr>
          <p:cNvPr id="4" name="Egyenes összekötő nyíllal 3">
            <a:extLst>
              <a:ext uri="{FF2B5EF4-FFF2-40B4-BE49-F238E27FC236}">
                <a16:creationId xmlns:a16="http://schemas.microsoft.com/office/drawing/2014/main" id="{E12435B9-98AF-4434-B9F7-1D5589419869}"/>
              </a:ext>
            </a:extLst>
          </p:cNvPr>
          <p:cNvCxnSpPr/>
          <p:nvPr/>
        </p:nvCxnSpPr>
        <p:spPr>
          <a:xfrm>
            <a:off x="1180214" y="3250755"/>
            <a:ext cx="0" cy="49517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Egyenes összekötő nyíllal 5">
            <a:extLst>
              <a:ext uri="{FF2B5EF4-FFF2-40B4-BE49-F238E27FC236}">
                <a16:creationId xmlns:a16="http://schemas.microsoft.com/office/drawing/2014/main" id="{9D647411-5CDA-4DCC-97A0-2DE9434F033B}"/>
              </a:ext>
            </a:extLst>
          </p:cNvPr>
          <p:cNvCxnSpPr/>
          <p:nvPr/>
        </p:nvCxnSpPr>
        <p:spPr>
          <a:xfrm>
            <a:off x="1881963" y="4221126"/>
            <a:ext cx="170121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" name="Egyenes összekötő nyíllal 6">
            <a:extLst>
              <a:ext uri="{FF2B5EF4-FFF2-40B4-BE49-F238E27FC236}">
                <a16:creationId xmlns:a16="http://schemas.microsoft.com/office/drawing/2014/main" id="{D6D6AB11-5EA5-4E6D-AD53-AA843D5515F3}"/>
              </a:ext>
            </a:extLst>
          </p:cNvPr>
          <p:cNvCxnSpPr>
            <a:cxnSpLocks/>
          </p:cNvCxnSpPr>
          <p:nvPr/>
        </p:nvCxnSpPr>
        <p:spPr>
          <a:xfrm>
            <a:off x="3193311" y="4607443"/>
            <a:ext cx="170121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Egyenes összekötő nyíllal 9">
            <a:extLst>
              <a:ext uri="{FF2B5EF4-FFF2-40B4-BE49-F238E27FC236}">
                <a16:creationId xmlns:a16="http://schemas.microsoft.com/office/drawing/2014/main" id="{C6F467BC-F138-42EC-A2C9-B5F27626CC12}"/>
              </a:ext>
            </a:extLst>
          </p:cNvPr>
          <p:cNvCxnSpPr>
            <a:cxnSpLocks/>
          </p:cNvCxnSpPr>
          <p:nvPr/>
        </p:nvCxnSpPr>
        <p:spPr>
          <a:xfrm>
            <a:off x="1881963" y="4607443"/>
            <a:ext cx="170121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Egyenes összekötő nyíllal 10">
            <a:extLst>
              <a:ext uri="{FF2B5EF4-FFF2-40B4-BE49-F238E27FC236}">
                <a16:creationId xmlns:a16="http://schemas.microsoft.com/office/drawing/2014/main" id="{3C180EEE-C334-4693-858F-771A89BFA652}"/>
              </a:ext>
            </a:extLst>
          </p:cNvPr>
          <p:cNvCxnSpPr>
            <a:cxnSpLocks/>
          </p:cNvCxnSpPr>
          <p:nvPr/>
        </p:nvCxnSpPr>
        <p:spPr>
          <a:xfrm>
            <a:off x="3108251" y="4263657"/>
            <a:ext cx="170121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53433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Szövegdoboz 1">
                <a:extLst>
                  <a:ext uri="{FF2B5EF4-FFF2-40B4-BE49-F238E27FC236}">
                    <a16:creationId xmlns:a16="http://schemas.microsoft.com/office/drawing/2014/main" id="{C81917C8-7B05-467F-9F0B-C60CA2D20D95}"/>
                  </a:ext>
                </a:extLst>
              </p:cNvPr>
              <p:cNvSpPr txBox="1"/>
              <p:nvPr/>
            </p:nvSpPr>
            <p:spPr>
              <a:xfrm>
                <a:off x="425301" y="287079"/>
                <a:ext cx="11164443" cy="60569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u-HU" sz="2800" b="1" dirty="0">
                    <a:solidFill>
                      <a:srgbClr val="00B050"/>
                    </a:solidFill>
                  </a:rPr>
                  <a:t>EGYENLETMEGOLDÁS MINTAPÉLDA</a:t>
                </a:r>
              </a:p>
              <a:p>
                <a:r>
                  <a:rPr lang="hu-HU" sz="2800" b="1" dirty="0"/>
                  <a:t>U:= Q</a:t>
                </a:r>
              </a:p>
              <a:p>
                <a:r>
                  <a:rPr lang="hu-HU" sz="2800" b="1" dirty="0"/>
                  <a:t>                                5x +26 + 4x =10· ( 2x – 4) </a:t>
                </a:r>
              </a:p>
              <a:p>
                <a:r>
                  <a:rPr lang="hu-HU" sz="2800" b="1" dirty="0">
                    <a:solidFill>
                      <a:srgbClr val="990033"/>
                    </a:solidFill>
                  </a:rPr>
                  <a:t>1.,                          </a:t>
                </a:r>
                <a:r>
                  <a:rPr lang="hu-HU" sz="2800" dirty="0"/>
                  <a:t>5x + 26 + 4x = 20x – 40</a:t>
                </a:r>
                <a:r>
                  <a:rPr lang="hu-HU" sz="2800" b="1" dirty="0"/>
                  <a:t>        </a:t>
                </a:r>
                <a:r>
                  <a:rPr lang="hu-HU" sz="1600" b="1" i="1" dirty="0"/>
                  <a:t>művelet elvégzése</a:t>
                </a:r>
              </a:p>
              <a:p>
                <a:r>
                  <a:rPr lang="hu-HU" sz="2800" b="1" dirty="0">
                    <a:solidFill>
                      <a:srgbClr val="990033"/>
                    </a:solidFill>
                  </a:rPr>
                  <a:t>2.,                          </a:t>
                </a:r>
                <a:r>
                  <a:rPr lang="hu-HU" sz="2800" dirty="0"/>
                  <a:t>9x + 26 = 20x – 40    </a:t>
                </a:r>
                <a:r>
                  <a:rPr lang="hu-HU" sz="2800" b="1" dirty="0">
                    <a:solidFill>
                      <a:srgbClr val="00B050"/>
                    </a:solidFill>
                  </a:rPr>
                  <a:t>/ + 40</a:t>
                </a:r>
                <a:r>
                  <a:rPr lang="hu-HU" sz="2800" b="1" dirty="0"/>
                  <a:t>     </a:t>
                </a:r>
                <a:r>
                  <a:rPr lang="hu-HU" sz="1600" b="1" i="1" dirty="0"/>
                  <a:t>egyoldalon az egyneműek összevonása</a:t>
                </a:r>
                <a:endParaRPr lang="hu-HU" sz="1600" b="1" dirty="0"/>
              </a:p>
              <a:p>
                <a:r>
                  <a:rPr lang="hu-HU" sz="2800" b="1" dirty="0">
                    <a:solidFill>
                      <a:srgbClr val="990033"/>
                    </a:solidFill>
                  </a:rPr>
                  <a:t>3.,                           </a:t>
                </a:r>
                <a:r>
                  <a:rPr lang="hu-HU" sz="2800" dirty="0"/>
                  <a:t>9x +66 = 20x            </a:t>
                </a:r>
                <a:r>
                  <a:rPr lang="hu-HU" sz="2800" b="1" dirty="0">
                    <a:solidFill>
                      <a:srgbClr val="00B050"/>
                    </a:solidFill>
                  </a:rPr>
                  <a:t>/ - 9x       </a:t>
                </a:r>
                <a:r>
                  <a:rPr lang="hu-HU" sz="1600" b="1" i="1" dirty="0"/>
                  <a:t>egyneműek egyoldalra rendezése és összevonása</a:t>
                </a:r>
              </a:p>
              <a:p>
                <a:r>
                  <a:rPr lang="hu-HU" sz="1600" b="1" i="1" dirty="0"/>
                  <a:t>                                                                     </a:t>
                </a:r>
                <a:r>
                  <a:rPr lang="hu-HU" sz="2800" dirty="0"/>
                  <a:t>66 = 11x            </a:t>
                </a:r>
                <a:r>
                  <a:rPr lang="hu-HU" sz="2800" b="1" dirty="0">
                    <a:solidFill>
                      <a:srgbClr val="00B050"/>
                    </a:solidFill>
                  </a:rPr>
                  <a:t>/ : 11</a:t>
                </a:r>
              </a:p>
              <a:p>
                <a:r>
                  <a:rPr lang="hu-HU" sz="2800" b="1" dirty="0">
                    <a:solidFill>
                      <a:srgbClr val="990033"/>
                    </a:solidFill>
                  </a:rPr>
                  <a:t>4.,  </a:t>
                </a:r>
                <a:r>
                  <a:rPr lang="hu-HU" sz="2800" b="1" dirty="0">
                    <a:solidFill>
                      <a:srgbClr val="00B050"/>
                    </a:solidFill>
                  </a:rPr>
                  <a:t>                  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80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8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66</m:t>
                        </m:r>
                      </m:num>
                      <m:den>
                        <m:r>
                          <a:rPr lang="hu-HU" sz="28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11</m:t>
                        </m:r>
                      </m:den>
                    </m:f>
                  </m:oMath>
                </a14:m>
                <a:r>
                  <a:rPr lang="hu-HU" sz="2800" dirty="0">
                    <a:solidFill>
                      <a:schemeClr val="tx1"/>
                    </a:solidFill>
                  </a:rPr>
                  <a:t> = x</a:t>
                </a:r>
              </a:p>
              <a:p>
                <a:r>
                  <a:rPr lang="hu-HU" sz="2800" dirty="0">
                    <a:solidFill>
                      <a:schemeClr val="tx1"/>
                    </a:solidFill>
                  </a:rPr>
                  <a:t>                                            </a:t>
                </a:r>
                <a:r>
                  <a:rPr lang="hu-HU" sz="2800" b="1" dirty="0">
                    <a:solidFill>
                      <a:srgbClr val="FF0000"/>
                    </a:solidFill>
                  </a:rPr>
                  <a:t>X =6</a:t>
                </a:r>
              </a:p>
              <a:p>
                <a:r>
                  <a:rPr lang="hu-HU" sz="2800" b="1" dirty="0">
                    <a:solidFill>
                      <a:srgbClr val="990033"/>
                    </a:solidFill>
                  </a:rPr>
                  <a:t>5., </a:t>
                </a:r>
                <a:r>
                  <a:rPr lang="hu-HU" sz="2400" dirty="0"/>
                  <a:t>A 6 beletartozik az alaphalmazba, mert racionális szám , akkor az egyenletem megoldása(= igazsághalmaza= gyöke) = 6</a:t>
                </a:r>
              </a:p>
              <a:p>
                <a:r>
                  <a:rPr lang="hu-HU" sz="2400" b="1" dirty="0">
                    <a:solidFill>
                      <a:srgbClr val="990033"/>
                    </a:solidFill>
                  </a:rPr>
                  <a:t>6., </a:t>
                </a:r>
                <a:r>
                  <a:rPr lang="hu-HU" sz="2400" dirty="0"/>
                  <a:t>Ellenőrzés:  bal oldal     5 ·6 + 26 + 4· 6 = 30 + 26 + 24 =80</a:t>
                </a:r>
              </a:p>
              <a:p>
                <a:r>
                  <a:rPr lang="hu-HU" sz="2400" dirty="0"/>
                  <a:t>                           jobb oldal  10 · ( 2· 6 – 4) =  10 · 8 = 80</a:t>
                </a:r>
              </a:p>
              <a:p>
                <a:pPr algn="ctr"/>
                <a:r>
                  <a:rPr lang="hu-HU" sz="2400" dirty="0">
                    <a:solidFill>
                      <a:srgbClr val="FF0000"/>
                    </a:solidFill>
                  </a:rPr>
                  <a:t>Az ellenőrzésnél mindig az eredeti egyenletbe helyettesítünk vissza!</a:t>
                </a:r>
              </a:p>
            </p:txBody>
          </p:sp>
        </mc:Choice>
        <mc:Fallback xmlns="">
          <p:sp>
            <p:nvSpPr>
              <p:cNvPr id="2" name="Szövegdoboz 1">
                <a:extLst>
                  <a:ext uri="{FF2B5EF4-FFF2-40B4-BE49-F238E27FC236}">
                    <a16:creationId xmlns:a16="http://schemas.microsoft.com/office/drawing/2014/main" id="{C81917C8-7B05-467F-9F0B-C60CA2D20D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301" y="287079"/>
                <a:ext cx="11164443" cy="6056915"/>
              </a:xfrm>
              <a:prstGeom prst="rect">
                <a:avLst/>
              </a:prstGeom>
              <a:blipFill>
                <a:blip r:embed="rId2"/>
                <a:stretch>
                  <a:fillRect l="-1147" t="-905" b="-1308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112744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églalap 1">
                <a:extLst>
                  <a:ext uri="{FF2B5EF4-FFF2-40B4-BE49-F238E27FC236}">
                    <a16:creationId xmlns:a16="http://schemas.microsoft.com/office/drawing/2014/main" id="{88F0C394-B97E-49A9-A4E3-C998D0542580}"/>
                  </a:ext>
                </a:extLst>
              </p:cNvPr>
              <p:cNvSpPr/>
              <p:nvPr/>
            </p:nvSpPr>
            <p:spPr>
              <a:xfrm>
                <a:off x="233916" y="447971"/>
                <a:ext cx="11557591" cy="605582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hu-HU" sz="2400" b="1" dirty="0">
                    <a:solidFill>
                      <a:srgbClr val="00B050"/>
                    </a:solidFill>
                  </a:rPr>
                  <a:t>EGYENLETMEGOLDÁS MINTAPÉLDA 2.</a:t>
                </a:r>
              </a:p>
              <a:p>
                <a:r>
                  <a:rPr lang="hu-HU" sz="2400" dirty="0"/>
                  <a:t>U:=R   </a:t>
                </a:r>
              </a:p>
              <a:p>
                <a:r>
                  <a:rPr lang="hu-HU" sz="2400" dirty="0"/>
                  <a:t>                                          -3x – 30 + 4· 5x = 7· ( 2x – 4)</a:t>
                </a:r>
              </a:p>
              <a:p>
                <a:r>
                  <a:rPr lang="hu-HU" sz="2400" dirty="0"/>
                  <a:t>                                            -3x – 30 + 20x = 14x – 28</a:t>
                </a:r>
              </a:p>
              <a:p>
                <a:r>
                  <a:rPr lang="hu-HU" sz="2400" dirty="0"/>
                  <a:t>                                              17x – 30 = 14x – 28                 / -14x</a:t>
                </a:r>
              </a:p>
              <a:p>
                <a:r>
                  <a:rPr lang="hu-HU" sz="2400" dirty="0"/>
                  <a:t>                                               3x – 30 = </a:t>
                </a:r>
                <a:r>
                  <a:rPr lang="hu-HU" sz="2400" dirty="0">
                    <a:solidFill>
                      <a:srgbClr val="FF0000"/>
                    </a:solidFill>
                  </a:rPr>
                  <a:t>–</a:t>
                </a:r>
                <a:r>
                  <a:rPr lang="hu-HU" sz="2400" dirty="0"/>
                  <a:t> 28                         / + 30</a:t>
                </a:r>
              </a:p>
              <a:p>
                <a:r>
                  <a:rPr lang="hu-HU" sz="2400" dirty="0"/>
                  <a:t>                                                3x = 2                                      / : 3</a:t>
                </a:r>
              </a:p>
              <a:p>
                <a:r>
                  <a:rPr lang="hu-HU" sz="2400" dirty="0"/>
                  <a:t>                                                  </a:t>
                </a:r>
                <a:r>
                  <a:rPr lang="hu-HU" sz="2400" b="1" dirty="0">
                    <a:solidFill>
                      <a:srgbClr val="FF0000"/>
                    </a:solidFill>
                  </a:rPr>
                  <a:t>x=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hu-HU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hu-HU" sz="2400" b="1" dirty="0">
                    <a:solidFill>
                      <a:srgbClr val="FF0000"/>
                    </a:solidFill>
                  </a:rPr>
                  <a:t>  </a:t>
                </a:r>
              </a:p>
              <a:p>
                <a:r>
                  <a:rPr lang="hu-HU" sz="2400" dirty="0">
                    <a:solidFill>
                      <a:schemeClr val="tx1"/>
                    </a:solidFill>
                  </a:rPr>
                  <a:t>A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hu-HU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hu-HU" sz="2400" dirty="0">
                    <a:solidFill>
                      <a:schemeClr val="tx1"/>
                    </a:solidFill>
                  </a:rPr>
                  <a:t> beletartozik az alaphalmazba, hiszen valós szám, akkor </a:t>
                </a:r>
                <a:r>
                  <a:rPr lang="hu-HU" sz="2400" dirty="0"/>
                  <a:t>az egyenletem megoldása</a:t>
                </a:r>
              </a:p>
              <a:p>
                <a:r>
                  <a:rPr lang="hu-HU" sz="2400" dirty="0"/>
                  <a:t>(= igazsághalmaza= gyöke)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hu-HU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hu-HU" sz="2400" dirty="0">
                  <a:solidFill>
                    <a:schemeClr val="tx1"/>
                  </a:solidFill>
                </a:endParaRPr>
              </a:p>
              <a:p>
                <a:r>
                  <a:rPr lang="hu-HU" sz="2400" dirty="0">
                    <a:solidFill>
                      <a:schemeClr val="tx1"/>
                    </a:solidFill>
                  </a:rPr>
                  <a:t> </a:t>
                </a:r>
                <a:r>
                  <a:rPr lang="hu-HU" sz="2400" dirty="0"/>
                  <a:t>Ellenőrzés:  </a:t>
                </a:r>
                <a:r>
                  <a:rPr lang="hu-HU" sz="2400" i="1" dirty="0"/>
                  <a:t>bal oldal </a:t>
                </a:r>
                <a:r>
                  <a:rPr lang="hu-HU" sz="2400" dirty="0"/>
                  <a:t>    (-3) ·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hu-HU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hu-HU" sz="2400" dirty="0">
                    <a:solidFill>
                      <a:schemeClr val="tx1"/>
                    </a:solidFill>
                  </a:rPr>
                  <a:t>  - 30 + 4· 5·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hu-HU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hu-HU" sz="2400" dirty="0">
                    <a:solidFill>
                      <a:schemeClr val="tx1"/>
                    </a:solidFill>
                  </a:rPr>
                  <a:t>  = -2- 30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40</m:t>
                        </m:r>
                      </m:num>
                      <m:den>
                        <m:r>
                          <a:rPr lang="hu-HU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hu-HU" sz="2400" dirty="0">
                    <a:solidFill>
                      <a:schemeClr val="tx1"/>
                    </a:solidFill>
                  </a:rPr>
                  <a:t>  = -32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40</m:t>
                        </m:r>
                      </m:num>
                      <m:den>
                        <m:r>
                          <a:rPr lang="hu-HU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hu-HU" sz="2400" dirty="0">
                    <a:solidFill>
                      <a:schemeClr val="tx1"/>
                    </a:solidFill>
                  </a:rPr>
                  <a:t> =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96</m:t>
                        </m:r>
                      </m:num>
                      <m:den>
                        <m:r>
                          <a:rPr lang="hu-HU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hu-HU" sz="2400" dirty="0">
                    <a:solidFill>
                      <a:schemeClr val="tx1"/>
                    </a:solidFill>
                  </a:rPr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40</m:t>
                        </m:r>
                      </m:num>
                      <m:den>
                        <m:r>
                          <a:rPr lang="hu-HU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hu-HU" sz="2400" dirty="0">
                    <a:solidFill>
                      <a:schemeClr val="tx1"/>
                    </a:solidFill>
                  </a:rPr>
                  <a:t> =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56</m:t>
                        </m:r>
                      </m:num>
                      <m:den>
                        <m:r>
                          <a:rPr lang="hu-HU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hu-HU" sz="2400" dirty="0">
                    <a:solidFill>
                      <a:schemeClr val="tx1"/>
                    </a:solidFill>
                  </a:rPr>
                  <a:t> = </a:t>
                </a:r>
                <a:r>
                  <a:rPr lang="hu-HU" sz="2400" b="1" dirty="0">
                    <a:solidFill>
                      <a:srgbClr val="00B050"/>
                    </a:solidFill>
                  </a:rPr>
                  <a:t>-18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b="1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1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hu-HU" sz="2400" b="1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hu-HU" sz="2400" b="1" dirty="0">
                  <a:solidFill>
                    <a:schemeClr val="tx1"/>
                  </a:solidFill>
                </a:endParaRPr>
              </a:p>
              <a:p>
                <a:r>
                  <a:rPr lang="hu-HU" sz="2400" dirty="0">
                    <a:solidFill>
                      <a:schemeClr val="tx1"/>
                    </a:solidFill>
                  </a:rPr>
                  <a:t>      </a:t>
                </a:r>
              </a:p>
              <a:p>
                <a:r>
                  <a:rPr lang="hu-HU" sz="2400" i="1" dirty="0"/>
                  <a:t>                      jobb oldal   </a:t>
                </a:r>
                <a:r>
                  <a:rPr lang="hu-HU" sz="2400" dirty="0"/>
                  <a:t>7· ( 2·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hu-HU" sz="2400" b="0" i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hu-HU" sz="2400" dirty="0"/>
                  <a:t> - 4 ) = 7 · (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hu-HU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hu-HU" sz="2400" dirty="0">
                    <a:solidFill>
                      <a:schemeClr val="tx1"/>
                    </a:solidFill>
                  </a:rPr>
                  <a:t> - 4) =7 · 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hu-HU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hu-HU" sz="2400" dirty="0">
                    <a:solidFill>
                      <a:schemeClr val="tx1"/>
                    </a:solidFill>
                  </a:rPr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num>
                      <m:den>
                        <m:r>
                          <a:rPr lang="hu-HU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hu-HU" sz="2400" dirty="0">
                    <a:solidFill>
                      <a:schemeClr val="tx1"/>
                    </a:solidFill>
                  </a:rPr>
                  <a:t> ) =7 ·(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8</m:t>
                        </m:r>
                      </m:num>
                      <m:den>
                        <m:r>
                          <a:rPr lang="hu-HU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hu-HU" sz="2400" dirty="0">
                    <a:solidFill>
                      <a:schemeClr val="tx1"/>
                    </a:solidFill>
                  </a:rPr>
                  <a:t> ) =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56</m:t>
                        </m:r>
                      </m:num>
                      <m:den>
                        <m:r>
                          <a:rPr lang="hu-HU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hu-HU" sz="2400" dirty="0">
                    <a:solidFill>
                      <a:schemeClr val="tx1"/>
                    </a:solidFill>
                  </a:rPr>
                  <a:t> = </a:t>
                </a:r>
                <a:r>
                  <a:rPr lang="hu-HU" sz="2400" b="1" dirty="0">
                    <a:solidFill>
                      <a:srgbClr val="00B050"/>
                    </a:solidFill>
                  </a:rPr>
                  <a:t>-18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hu-HU" sz="2400" b="1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hu-HU" sz="2400" b="1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>
                          <a:rPr lang="hu-HU" sz="2400" b="1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hu-HU" sz="2400" dirty="0">
                  <a:solidFill>
                    <a:schemeClr val="tx1"/>
                  </a:solidFill>
                </a:endParaRPr>
              </a:p>
              <a:p>
                <a:pPr algn="ctr"/>
                <a:endParaRPr lang="hu-HU" sz="2400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2" name="Téglalap 1">
                <a:extLst>
                  <a:ext uri="{FF2B5EF4-FFF2-40B4-BE49-F238E27FC236}">
                    <a16:creationId xmlns:a16="http://schemas.microsoft.com/office/drawing/2014/main" id="{88F0C394-B97E-49A9-A4E3-C998D054258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916" y="447971"/>
                <a:ext cx="11557591" cy="6055825"/>
              </a:xfrm>
              <a:prstGeom prst="rect">
                <a:avLst/>
              </a:prstGeom>
              <a:blipFill>
                <a:blip r:embed="rId2"/>
                <a:stretch>
                  <a:fillRect l="-791" t="-805"/>
                </a:stretch>
              </a:blipFill>
            </p:spPr>
            <p:txBody>
              <a:bodyPr/>
              <a:lstStyle/>
              <a:p>
                <a:r>
                  <a:rPr lang="hu-H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819033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30830696-EC0F-4A9C-83E9-81C2E8B2C1F4}"/>
              </a:ext>
            </a:extLst>
          </p:cNvPr>
          <p:cNvSpPr txBox="1"/>
          <p:nvPr/>
        </p:nvSpPr>
        <p:spPr>
          <a:xfrm>
            <a:off x="414670" y="276447"/>
            <a:ext cx="109090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200" b="1" dirty="0">
                <a:solidFill>
                  <a:srgbClr val="00B050"/>
                </a:solidFill>
              </a:rPr>
              <a:t>AZONOSSÁG, AZONOS EGYENLŐTLENSÉG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434639E-466F-4370-B907-6539528D23E1}"/>
              </a:ext>
            </a:extLst>
          </p:cNvPr>
          <p:cNvSpPr txBox="1"/>
          <p:nvPr/>
        </p:nvSpPr>
        <p:spPr>
          <a:xfrm>
            <a:off x="276447" y="1031358"/>
            <a:ext cx="10069032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/>
              <a:t>1., Oldjuk meg a következő egyenletet! U:= R</a:t>
            </a:r>
          </a:p>
          <a:p>
            <a:endParaRPr lang="hu-HU" dirty="0"/>
          </a:p>
          <a:p>
            <a:pPr algn="ctr"/>
            <a:r>
              <a:rPr lang="hu-HU" sz="2800" dirty="0"/>
              <a:t>x – 6 = - 6 + x    /+ 6</a:t>
            </a:r>
          </a:p>
          <a:p>
            <a:pPr algn="ctr"/>
            <a:r>
              <a:rPr lang="hu-HU" sz="2800" dirty="0"/>
              <a:t>   x= 0+ x       / -x   </a:t>
            </a:r>
          </a:p>
          <a:p>
            <a:r>
              <a:rPr lang="hu-HU" sz="2800" dirty="0"/>
              <a:t>                                                     0=0   </a:t>
            </a:r>
          </a:p>
          <a:p>
            <a:pPr algn="ctr"/>
            <a:r>
              <a:rPr lang="hu-HU" sz="2800" dirty="0"/>
              <a:t>         </a:t>
            </a:r>
            <a:r>
              <a:rPr lang="hu-HU" sz="2800" b="1" i="1" u="sng" dirty="0">
                <a:solidFill>
                  <a:srgbClr val="00B050"/>
                </a:solidFill>
              </a:rPr>
              <a:t>Ez mindig igaz</a:t>
            </a:r>
            <a:r>
              <a:rPr lang="hu-HU" sz="2800" i="1" dirty="0">
                <a:solidFill>
                  <a:srgbClr val="00B050"/>
                </a:solidFill>
              </a:rPr>
              <a:t>, </a:t>
            </a:r>
            <a:r>
              <a:rPr lang="hu-HU" sz="2800" i="1" dirty="0"/>
              <a:t>nem is szerepel változó egyik oldalon sem!</a:t>
            </a:r>
          </a:p>
          <a:p>
            <a:pPr algn="ctr"/>
            <a:r>
              <a:rPr lang="hu-HU" sz="2800" i="1" dirty="0"/>
              <a:t>Ha az egyenletem végén hasonló „mindig igaz” kifejezés lesz a megoldás, akkor ezt úgy fogjuk hívni, hogy </a:t>
            </a:r>
            <a:r>
              <a:rPr lang="hu-HU" sz="3600" i="1" dirty="0">
                <a:solidFill>
                  <a:srgbClr val="FF0000"/>
                </a:solidFill>
              </a:rPr>
              <a:t>AZONOSSÁG</a:t>
            </a:r>
            <a:r>
              <a:rPr lang="hu-HU" sz="2800" i="1" dirty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hu-HU" sz="2800" i="1" dirty="0"/>
              <a:t>Ha azonosság lesz a megoldásom, akkor azt mindig oda kell írni a végére!</a:t>
            </a:r>
          </a:p>
        </p:txBody>
      </p:sp>
    </p:spTree>
    <p:extLst>
      <p:ext uri="{BB962C8B-B14F-4D97-AF65-F5344CB8AC3E}">
        <p14:creationId xmlns:p14="http://schemas.microsoft.com/office/powerpoint/2010/main" val="9004791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zövegdoboz 4">
            <a:extLst>
              <a:ext uri="{FF2B5EF4-FFF2-40B4-BE49-F238E27FC236}">
                <a16:creationId xmlns:a16="http://schemas.microsoft.com/office/drawing/2014/main" id="{D1021412-ABA7-44A2-99A6-DD753B5445D7}"/>
              </a:ext>
            </a:extLst>
          </p:cNvPr>
          <p:cNvSpPr txBox="1"/>
          <p:nvPr/>
        </p:nvSpPr>
        <p:spPr>
          <a:xfrm>
            <a:off x="138223" y="372140"/>
            <a:ext cx="11206717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/>
              <a:t>2., Oldjuk meg a következő egyenlőtlenséget! U:= R</a:t>
            </a:r>
          </a:p>
          <a:p>
            <a:pPr algn="ctr"/>
            <a:r>
              <a:rPr lang="hu-HU" sz="3200" dirty="0"/>
              <a:t>      x + 3&gt; x + 1         /-1</a:t>
            </a:r>
          </a:p>
          <a:p>
            <a:r>
              <a:rPr lang="hu-HU" sz="3200" dirty="0"/>
              <a:t>                                                x +2 &gt;x             / -x</a:t>
            </a:r>
          </a:p>
          <a:p>
            <a:r>
              <a:rPr lang="hu-HU" sz="3200" dirty="0"/>
              <a:t>                                                   2 &gt; 0</a:t>
            </a:r>
          </a:p>
        </p:txBody>
      </p:sp>
      <p:sp>
        <p:nvSpPr>
          <p:cNvPr id="6" name="Téglalap 5">
            <a:extLst>
              <a:ext uri="{FF2B5EF4-FFF2-40B4-BE49-F238E27FC236}">
                <a16:creationId xmlns:a16="http://schemas.microsoft.com/office/drawing/2014/main" id="{05B041D0-931B-4834-A8C1-AA24D2F82C58}"/>
              </a:ext>
            </a:extLst>
          </p:cNvPr>
          <p:cNvSpPr/>
          <p:nvPr/>
        </p:nvSpPr>
        <p:spPr>
          <a:xfrm>
            <a:off x="404037" y="2249577"/>
            <a:ext cx="1043054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2800" b="1" i="1" u="sng" dirty="0">
                <a:solidFill>
                  <a:srgbClr val="00B050"/>
                </a:solidFill>
              </a:rPr>
              <a:t>Ez mindig igaz</a:t>
            </a:r>
            <a:r>
              <a:rPr lang="hu-HU" sz="2800" i="1" dirty="0">
                <a:solidFill>
                  <a:srgbClr val="00B050"/>
                </a:solidFill>
              </a:rPr>
              <a:t>, </a:t>
            </a:r>
            <a:r>
              <a:rPr lang="hu-HU" sz="2800" i="1" dirty="0"/>
              <a:t>nem is szerepel változó egyik oldalon sem!</a:t>
            </a:r>
          </a:p>
          <a:p>
            <a:pPr algn="ctr"/>
            <a:r>
              <a:rPr lang="hu-HU" sz="2800" i="1" dirty="0"/>
              <a:t>Ha az egyenlőtlenségem végén hasonló „mindig igaz” kifejezés lesz a megoldás, akkor ezt úgy fogjuk hívni, hogy </a:t>
            </a:r>
          </a:p>
          <a:p>
            <a:pPr algn="ctr"/>
            <a:r>
              <a:rPr lang="hu-HU" sz="2800" i="1" dirty="0">
                <a:solidFill>
                  <a:srgbClr val="FF0000"/>
                </a:solidFill>
              </a:rPr>
              <a:t>AZONOS EGYENLŐTLENSÉG.</a:t>
            </a:r>
          </a:p>
          <a:p>
            <a:pPr algn="ctr"/>
            <a:r>
              <a:rPr lang="hu-HU" sz="2800" i="1" dirty="0"/>
              <a:t>Ha azonos egyenlőtlenség lesz a megoldásom, akkor azt mindig oda kell írni a végére!</a:t>
            </a:r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A1C306ED-B1EA-4DB1-B1FC-B55CDD9D395C}"/>
              </a:ext>
            </a:extLst>
          </p:cNvPr>
          <p:cNvSpPr txBox="1"/>
          <p:nvPr/>
        </p:nvSpPr>
        <p:spPr>
          <a:xfrm>
            <a:off x="138223" y="5082363"/>
            <a:ext cx="1136620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200" dirty="0"/>
              <a:t>Azonosság és azonos egyenlőtlenség esetén az</a:t>
            </a:r>
          </a:p>
          <a:p>
            <a:pPr algn="ctr"/>
            <a:r>
              <a:rPr lang="hu-HU" sz="3200" dirty="0"/>
              <a:t>   </a:t>
            </a:r>
            <a:r>
              <a:rPr lang="hu-HU" sz="3200" dirty="0">
                <a:solidFill>
                  <a:srgbClr val="FF0000"/>
                </a:solidFill>
              </a:rPr>
              <a:t>IGAZSÁGHALMAZ = ALAPHALMAZ</a:t>
            </a:r>
          </a:p>
        </p:txBody>
      </p:sp>
    </p:spTree>
    <p:extLst>
      <p:ext uri="{BB962C8B-B14F-4D97-AF65-F5344CB8AC3E}">
        <p14:creationId xmlns:p14="http://schemas.microsoft.com/office/powerpoint/2010/main" val="36119347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C5D6C633-8C80-443B-9A9A-1AEAFBE51856}"/>
              </a:ext>
            </a:extLst>
          </p:cNvPr>
          <p:cNvSpPr txBox="1"/>
          <p:nvPr/>
        </p:nvSpPr>
        <p:spPr>
          <a:xfrm>
            <a:off x="510363" y="276447"/>
            <a:ext cx="1079204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solidFill>
                  <a:srgbClr val="990033"/>
                </a:solidFill>
              </a:rPr>
              <a:t>Oldjuk meg a következő feladatot!</a:t>
            </a:r>
          </a:p>
          <a:p>
            <a:r>
              <a:rPr lang="hu-HU" dirty="0"/>
              <a:t>                                                            U:= Q</a:t>
            </a:r>
          </a:p>
          <a:p>
            <a:pPr algn="ctr"/>
            <a:r>
              <a:rPr lang="hu-HU" dirty="0"/>
              <a:t> </a:t>
            </a:r>
            <a:r>
              <a:rPr lang="hu-HU" sz="2400" dirty="0"/>
              <a:t>8x – 10 = 2· ( 4x – 5)</a:t>
            </a:r>
          </a:p>
          <a:p>
            <a:r>
              <a:rPr lang="hu-HU" sz="2400" dirty="0"/>
              <a:t>                                                              8x - 10 = 8x – 10         / -8x</a:t>
            </a:r>
          </a:p>
          <a:p>
            <a:r>
              <a:rPr lang="hu-HU" sz="2400" dirty="0"/>
              <a:t>                                                                 - 10 = -10  </a:t>
            </a:r>
            <a:r>
              <a:rPr lang="hu-HU" sz="2400" b="1" dirty="0">
                <a:solidFill>
                  <a:srgbClr val="0070C0"/>
                </a:solidFill>
              </a:rPr>
              <a:t>azonosság, akkor</a:t>
            </a:r>
          </a:p>
          <a:p>
            <a:r>
              <a:rPr lang="hu-HU" sz="2400" b="1" dirty="0">
                <a:solidFill>
                  <a:srgbClr val="0070C0"/>
                </a:solidFill>
              </a:rPr>
              <a:t>                                                                        I:= Q</a:t>
            </a:r>
          </a:p>
        </p:txBody>
      </p:sp>
      <p:sp>
        <p:nvSpPr>
          <p:cNvPr id="4" name="Téglalap 3">
            <a:extLst>
              <a:ext uri="{FF2B5EF4-FFF2-40B4-BE49-F238E27FC236}">
                <a16:creationId xmlns:a16="http://schemas.microsoft.com/office/drawing/2014/main" id="{9E59D721-92B5-4DA0-8ADE-47E39AB6B72A}"/>
              </a:ext>
            </a:extLst>
          </p:cNvPr>
          <p:cNvSpPr/>
          <p:nvPr/>
        </p:nvSpPr>
        <p:spPr>
          <a:xfrm>
            <a:off x="510363" y="3244334"/>
            <a:ext cx="11089758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dirty="0">
                <a:solidFill>
                  <a:srgbClr val="7030A0"/>
                </a:solidFill>
              </a:rPr>
              <a:t>Oldjuk meg a következő feladatot!</a:t>
            </a:r>
          </a:p>
          <a:p>
            <a:r>
              <a:rPr lang="hu-HU" sz="2000" dirty="0"/>
              <a:t>                                                      U:= R</a:t>
            </a:r>
          </a:p>
          <a:p>
            <a:r>
              <a:rPr lang="hu-HU" sz="2000" dirty="0"/>
              <a:t>                                                                         </a:t>
            </a:r>
            <a:r>
              <a:rPr lang="hu-HU" sz="2400" dirty="0"/>
              <a:t>8· ( 3x – 4) &lt; 6 · ( 4x +10)</a:t>
            </a:r>
          </a:p>
          <a:p>
            <a:r>
              <a:rPr lang="hu-HU" sz="2400" dirty="0"/>
              <a:t>                                                                  24x – 32 &lt; 24 x + 60      / -24</a:t>
            </a:r>
          </a:p>
          <a:p>
            <a:r>
              <a:rPr lang="hu-HU" sz="2400" dirty="0"/>
              <a:t>                                                                          - 32 &lt;  60   </a:t>
            </a:r>
            <a:r>
              <a:rPr lang="hu-HU" sz="2400" b="1" dirty="0">
                <a:solidFill>
                  <a:srgbClr val="0070C0"/>
                </a:solidFill>
              </a:rPr>
              <a:t>azonos egyenlőtlenség, akkor</a:t>
            </a:r>
          </a:p>
          <a:p>
            <a:r>
              <a:rPr lang="hu-HU" sz="2400" b="1" dirty="0">
                <a:solidFill>
                  <a:srgbClr val="0070C0"/>
                </a:solidFill>
              </a:rPr>
              <a:t>                                                                          I:= R </a:t>
            </a:r>
          </a:p>
          <a:p>
            <a:r>
              <a:rPr lang="hu-HU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894890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>
            <a:extLst>
              <a:ext uri="{FF2B5EF4-FFF2-40B4-BE49-F238E27FC236}">
                <a16:creationId xmlns:a16="http://schemas.microsoft.com/office/drawing/2014/main" id="{8A39A1C8-ADC0-480B-9CBB-848C469187A8}"/>
              </a:ext>
            </a:extLst>
          </p:cNvPr>
          <p:cNvSpPr txBox="1"/>
          <p:nvPr/>
        </p:nvSpPr>
        <p:spPr>
          <a:xfrm>
            <a:off x="350874" y="318977"/>
            <a:ext cx="1093027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i="1" dirty="0">
                <a:solidFill>
                  <a:srgbClr val="C00000"/>
                </a:solidFill>
              </a:rPr>
              <a:t>Gyakoroljuk az egyenletmegoldást!  </a:t>
            </a:r>
            <a:r>
              <a:rPr lang="hu-HU" b="1" i="1" dirty="0">
                <a:solidFill>
                  <a:schemeClr val="accent6">
                    <a:lumMod val="50000"/>
                  </a:schemeClr>
                </a:solidFill>
              </a:rPr>
              <a:t>Ne felejts el ellenőrizni!</a:t>
            </a:r>
          </a:p>
          <a:p>
            <a:r>
              <a:rPr lang="hu-HU" i="1" dirty="0">
                <a:solidFill>
                  <a:srgbClr val="C00000"/>
                </a:solidFill>
              </a:rPr>
              <a:t>  </a:t>
            </a:r>
            <a:r>
              <a:rPr lang="hu-HU" sz="2400" b="1" i="1" dirty="0"/>
              <a:t>U:= Q</a:t>
            </a:r>
          </a:p>
          <a:p>
            <a:endParaRPr lang="hu-HU" i="1" dirty="0">
              <a:solidFill>
                <a:srgbClr val="C00000"/>
              </a:solidFill>
            </a:endParaRPr>
          </a:p>
          <a:p>
            <a:r>
              <a:rPr lang="hu-HU" sz="2400" dirty="0">
                <a:solidFill>
                  <a:srgbClr val="C00000"/>
                </a:solidFill>
              </a:rPr>
              <a:t>1.,</a:t>
            </a:r>
            <a:r>
              <a:rPr lang="hu-HU" sz="2400" dirty="0"/>
              <a:t>        5x + 6 = 12x – 8</a:t>
            </a:r>
          </a:p>
          <a:p>
            <a:r>
              <a:rPr lang="hu-HU" sz="2400" dirty="0">
                <a:solidFill>
                  <a:srgbClr val="C00000"/>
                </a:solidFill>
              </a:rPr>
              <a:t>2.,        </a:t>
            </a:r>
            <a:r>
              <a:rPr lang="hu-HU" sz="2400" dirty="0"/>
              <a:t>2· (4x -8) + 3 = 10x +5</a:t>
            </a:r>
          </a:p>
          <a:p>
            <a:endParaRPr lang="hu-HU" sz="2400" i="1" dirty="0"/>
          </a:p>
          <a:p>
            <a:r>
              <a:rPr lang="hu-HU" sz="2400" b="1" i="1" dirty="0"/>
              <a:t>U:= N</a:t>
            </a:r>
          </a:p>
          <a:p>
            <a:r>
              <a:rPr lang="hu-HU" sz="2400" dirty="0">
                <a:solidFill>
                  <a:srgbClr val="C00000"/>
                </a:solidFill>
              </a:rPr>
              <a:t>3., </a:t>
            </a:r>
            <a:r>
              <a:rPr lang="hu-HU" sz="2400" dirty="0"/>
              <a:t>       -4x -8x + 12 &lt; 6x ·3 – 15</a:t>
            </a:r>
          </a:p>
          <a:p>
            <a:r>
              <a:rPr lang="hu-HU" sz="2400" dirty="0">
                <a:solidFill>
                  <a:srgbClr val="C00000"/>
                </a:solidFill>
              </a:rPr>
              <a:t>4.,        </a:t>
            </a:r>
            <a:r>
              <a:rPr lang="hu-HU" sz="2400" dirty="0"/>
              <a:t>9 + 2 · 4x – 8 =  - 9 · ( 2x + 7)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5088AE59-24F0-4E58-98E8-528BD7E50C25}"/>
              </a:ext>
            </a:extLst>
          </p:cNvPr>
          <p:cNvSpPr txBox="1"/>
          <p:nvPr/>
        </p:nvSpPr>
        <p:spPr>
          <a:xfrm>
            <a:off x="350874" y="3732028"/>
            <a:ext cx="1107912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400" b="1" i="1" dirty="0"/>
              <a:t>U:=R</a:t>
            </a:r>
          </a:p>
          <a:p>
            <a:r>
              <a:rPr lang="hu-HU" sz="2400" dirty="0">
                <a:solidFill>
                  <a:srgbClr val="990033"/>
                </a:solidFill>
              </a:rPr>
              <a:t>5.,       </a:t>
            </a:r>
            <a:r>
              <a:rPr lang="hu-HU" sz="2400" dirty="0"/>
              <a:t>-10x · 4 – 8 + 2 – 3x = 4 ·( -3x + 2x +10)</a:t>
            </a:r>
          </a:p>
          <a:p>
            <a:r>
              <a:rPr lang="hu-HU" sz="2400" dirty="0">
                <a:solidFill>
                  <a:srgbClr val="C00000"/>
                </a:solidFill>
              </a:rPr>
              <a:t>6.,        </a:t>
            </a:r>
            <a:r>
              <a:rPr lang="hu-HU" sz="2400" dirty="0"/>
              <a:t>( 2x – 20)· 80 = -12x +32+ 70x</a:t>
            </a:r>
          </a:p>
          <a:p>
            <a:r>
              <a:rPr lang="hu-HU" sz="2400" dirty="0">
                <a:solidFill>
                  <a:srgbClr val="990033"/>
                </a:solidFill>
              </a:rPr>
              <a:t>7.,</a:t>
            </a:r>
            <a:r>
              <a:rPr lang="hu-HU" sz="2400" dirty="0"/>
              <a:t>        5· 3x – 8 · 4x +9  ≤  13x +3</a:t>
            </a: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E675A78B-C594-4798-8B21-EE356EDE7C11}"/>
              </a:ext>
            </a:extLst>
          </p:cNvPr>
          <p:cNvSpPr txBox="1"/>
          <p:nvPr/>
        </p:nvSpPr>
        <p:spPr>
          <a:xfrm>
            <a:off x="350874" y="5592726"/>
            <a:ext cx="110791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b="1" i="1" dirty="0">
                <a:solidFill>
                  <a:schemeClr val="accent6">
                    <a:lumMod val="50000"/>
                  </a:schemeClr>
                </a:solidFill>
              </a:rPr>
              <a:t>A következő dián megtalálod a megoldásokat, de csak akkor nézd meg, amikor már egyedül megoldottad és csak ellenőrizz! Természetesen, ha nem jó, akkor számold át még egyszer!</a:t>
            </a:r>
          </a:p>
        </p:txBody>
      </p:sp>
    </p:spTree>
    <p:extLst>
      <p:ext uri="{BB962C8B-B14F-4D97-AF65-F5344CB8AC3E}">
        <p14:creationId xmlns:p14="http://schemas.microsoft.com/office/powerpoint/2010/main" val="42568680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A képen szöveg, térkép látható&#10;&#10;Automatikusan generált leírás">
            <a:extLst>
              <a:ext uri="{FF2B5EF4-FFF2-40B4-BE49-F238E27FC236}">
                <a16:creationId xmlns:a16="http://schemas.microsoft.com/office/drawing/2014/main" id="{3A2BFCAB-BFFC-4763-9724-C6B509E8C7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549" y="-110100"/>
            <a:ext cx="4926548" cy="6968100"/>
          </a:xfrm>
          <a:prstGeom prst="rect">
            <a:avLst/>
          </a:prstGeom>
        </p:spPr>
      </p:pic>
      <p:pic>
        <p:nvPicPr>
          <p:cNvPr id="5" name="Kép 4" descr="A képen szöveg, térkép látható&#10;&#10;Automatikusan generált leírás">
            <a:extLst>
              <a:ext uri="{FF2B5EF4-FFF2-40B4-BE49-F238E27FC236}">
                <a16:creationId xmlns:a16="http://schemas.microsoft.com/office/drawing/2014/main" id="{C4345571-07FE-46C4-8D20-F00BC8D528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0"/>
            <a:ext cx="5514753" cy="7804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0437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A képen szöveg, térkép látható&#10;&#10;Automatikusan generált leírás">
            <a:extLst>
              <a:ext uri="{FF2B5EF4-FFF2-40B4-BE49-F238E27FC236}">
                <a16:creationId xmlns:a16="http://schemas.microsoft.com/office/drawing/2014/main" id="{694CBA4E-3D09-471F-83F9-BC962B7EFC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940" y="0"/>
            <a:ext cx="7205460" cy="10191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9886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588</TotalTime>
  <Words>1528</Words>
  <Application>Microsoft Office PowerPoint</Application>
  <PresentationFormat>Szélesvásznú</PresentationFormat>
  <Paragraphs>139</Paragraphs>
  <Slides>14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Cambria Math</vt:lpstr>
      <vt:lpstr>Office-téma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PowerPoint-bemutató</dc:title>
  <dc:creator>Ildikó Lovasi</dc:creator>
  <cp:lastModifiedBy>Szabó Éva</cp:lastModifiedBy>
  <cp:revision>39</cp:revision>
  <dcterms:created xsi:type="dcterms:W3CDTF">2020-04-07T14:15:47Z</dcterms:created>
  <dcterms:modified xsi:type="dcterms:W3CDTF">2020-04-27T06:22:21Z</dcterms:modified>
</cp:coreProperties>
</file>