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áma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ép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hyperlink" Target="https://www.youtube.com/watch?v=VEU-0vnAzTw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hyperlink" Target="https://www.youtube.com/watch?v=cvZXEFTyPfI" TargetMode="Externa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4.png"/><Relationship Id="rId5" Type="http://schemas.openxmlformats.org/officeDocument/2006/relationships/hyperlink" Target="https://www.youtube.com/watch?v=rYguCmPycrk" TargetMode="Externa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751012" y="1300786"/>
            <a:ext cx="8689976" cy="1390164"/>
          </a:xfrm>
        </p:spPr>
        <p:txBody>
          <a:bodyPr/>
          <a:lstStyle/>
          <a:p>
            <a:r>
              <a:rPr lang="hu-HU" dirty="0" smtClean="0">
                <a:solidFill>
                  <a:srgbClr val="0070C0"/>
                </a:solidFill>
              </a:rPr>
              <a:t>A hidrosztatikai nyomás</a:t>
            </a:r>
            <a:endParaRPr lang="hu-HU" dirty="0">
              <a:solidFill>
                <a:srgbClr val="0070C0"/>
              </a:solidFill>
            </a:endParaRP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dirty="0" smtClean="0">
                <a:solidFill>
                  <a:srgbClr val="0070C0"/>
                </a:solidFill>
              </a:rPr>
              <a:t>Pascal törvénye</a:t>
            </a:r>
            <a:endParaRPr lang="hu-HU" dirty="0">
              <a:solidFill>
                <a:srgbClr val="0070C0"/>
              </a:solidFill>
            </a:endParaRPr>
          </a:p>
        </p:txBody>
      </p:sp>
      <p:pic>
        <p:nvPicPr>
          <p:cNvPr id="4" name="Hang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05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54"/>
    </mc:Choice>
    <mc:Fallback xmlns="">
      <p:transition spd="slow" advTm="151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doboz 3"/>
          <p:cNvSpPr txBox="1"/>
          <p:nvPr/>
        </p:nvSpPr>
        <p:spPr>
          <a:xfrm>
            <a:off x="1770018" y="252091"/>
            <a:ext cx="930728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 smtClean="0">
                <a:solidFill>
                  <a:srgbClr val="FF0000"/>
                </a:solidFill>
              </a:rPr>
              <a:t>A hidrosztatikai nyomás</a:t>
            </a:r>
            <a:r>
              <a:rPr lang="hu-HU" sz="2400" dirty="0" smtClean="0"/>
              <a:t>: a folyadékok az edény aljára nyomást gyakorolnak, akkor is ha a folyadék felszínére nem gyakorolunk nyomást.</a:t>
            </a:r>
          </a:p>
          <a:p>
            <a:r>
              <a:rPr lang="hu-HU" sz="2400" dirty="0" smtClean="0"/>
              <a:t>Ezt nevezzük </a:t>
            </a:r>
            <a:r>
              <a:rPr lang="hu-HU" sz="2400" b="1" dirty="0" smtClean="0">
                <a:solidFill>
                  <a:srgbClr val="00B050"/>
                </a:solidFill>
              </a:rPr>
              <a:t>hidrosztatikai nyomásnak. </a:t>
            </a:r>
            <a:r>
              <a:rPr lang="hu-HU" sz="2400" dirty="0" smtClean="0"/>
              <a:t>Ez a nyomás a folyadékok </a:t>
            </a:r>
            <a:r>
              <a:rPr lang="hu-HU" sz="2400" b="1" dirty="0" smtClean="0">
                <a:solidFill>
                  <a:srgbClr val="00B050"/>
                </a:solidFill>
              </a:rPr>
              <a:t>súlyából</a:t>
            </a:r>
            <a:r>
              <a:rPr lang="hu-HU" sz="2400" dirty="0" smtClean="0"/>
              <a:t> származik.</a:t>
            </a:r>
          </a:p>
          <a:p>
            <a:r>
              <a:rPr lang="hu-HU" sz="2400" b="1" dirty="0" smtClean="0"/>
              <a:t>Kérem, hogy nézzétek meg ezt a kis filmet</a:t>
            </a:r>
          </a:p>
          <a:p>
            <a:endParaRPr lang="hu-HU" sz="2400" b="1" dirty="0"/>
          </a:p>
        </p:txBody>
      </p:sp>
      <p:sp>
        <p:nvSpPr>
          <p:cNvPr id="5" name="Téglalap 4"/>
          <p:cNvSpPr/>
          <p:nvPr/>
        </p:nvSpPr>
        <p:spPr>
          <a:xfrm>
            <a:off x="587967" y="2560415"/>
            <a:ext cx="56412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b="1" dirty="0">
                <a:solidFill>
                  <a:srgbClr val="FF0000"/>
                </a:solidFill>
                <a:hlinkClick r:id="rId4"/>
              </a:rPr>
              <a:t>https://www.youtube.com/watch?v=VEU-0vnAzTw</a:t>
            </a:r>
            <a:endParaRPr lang="hu-HU" b="1" dirty="0">
              <a:solidFill>
                <a:srgbClr val="FF0000"/>
              </a:solidFill>
            </a:endParaRPr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048" y="3175898"/>
            <a:ext cx="4514242" cy="3385681"/>
          </a:xfrm>
          <a:prstGeom prst="rect">
            <a:avLst/>
          </a:prstGeom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29191" y="3210188"/>
            <a:ext cx="4848112" cy="3351391"/>
          </a:xfrm>
          <a:prstGeom prst="rect">
            <a:avLst/>
          </a:prstGeom>
        </p:spPr>
      </p:pic>
      <p:pic>
        <p:nvPicPr>
          <p:cNvPr id="2" name="Hang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328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830"/>
    </mc:Choice>
    <mc:Fallback xmlns="">
      <p:transition spd="slow" advTm="818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875212" y="941441"/>
            <a:ext cx="99886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A </a:t>
            </a:r>
            <a:r>
              <a:rPr lang="hu-HU" sz="2400" dirty="0" smtClean="0"/>
              <a:t>kisérletben is láthattuk, hogy a hidrosztatikai nyomás két dologtól függ</a:t>
            </a:r>
            <a:r>
              <a:rPr lang="hu-HU" dirty="0" smtClean="0"/>
              <a:t>:</a:t>
            </a:r>
            <a:endParaRPr lang="hu-HU" dirty="0"/>
          </a:p>
        </p:txBody>
      </p:sp>
      <p:sp>
        <p:nvSpPr>
          <p:cNvPr id="3" name="Vágott nyíl jobbra 2"/>
          <p:cNvSpPr/>
          <p:nvPr/>
        </p:nvSpPr>
        <p:spPr>
          <a:xfrm rot="20925466" flipH="1">
            <a:off x="3043646" y="1531926"/>
            <a:ext cx="1737360" cy="4846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" name="Vágott nyíl jobbra 3"/>
          <p:cNvSpPr/>
          <p:nvPr/>
        </p:nvSpPr>
        <p:spPr>
          <a:xfrm rot="12027133" flipH="1">
            <a:off x="6443776" y="1606805"/>
            <a:ext cx="1737360" cy="4846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Szövegdoboz 4"/>
              <p:cNvSpPr txBox="1"/>
              <p:nvPr/>
            </p:nvSpPr>
            <p:spPr>
              <a:xfrm>
                <a:off x="770709" y="2379702"/>
                <a:ext cx="4937760" cy="8429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sz="2400" dirty="0" smtClean="0"/>
                  <a:t>A folyadékoszlop magasságától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hu-HU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hu-HU" sz="24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hu-HU" sz="24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hu-HU" sz="24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hu-HU" sz="2400" dirty="0" smtClean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hu-HU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hu-HU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hu-HU" sz="24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hu-HU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hu-HU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                          </m:t>
                        </m:r>
                        <m:r>
                          <a:rPr lang="hu-HU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hu-HU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hu-HU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hu-HU" sz="2400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hu-HU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hu-HU" sz="24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p</m:t>
                        </m:r>
                      </m:e>
                      <m:sub>
                        <m:r>
                          <a:rPr lang="hu-HU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hu-HU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5" name="Szövegdoboz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709" y="2379702"/>
                <a:ext cx="4937760" cy="842923"/>
              </a:xfrm>
              <a:prstGeom prst="rect">
                <a:avLst/>
              </a:prstGeom>
              <a:blipFill>
                <a:blip r:embed="rId4"/>
                <a:stretch>
                  <a:fillRect l="-1852" t="-5755" r="-617" b="-1439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Szövegdoboz 5"/>
              <p:cNvSpPr txBox="1"/>
              <p:nvPr/>
            </p:nvSpPr>
            <p:spPr>
              <a:xfrm>
                <a:off x="7068599" y="2391628"/>
                <a:ext cx="493776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sz="2400" dirty="0" smtClean="0"/>
                  <a:t>A folyadék sűrűségétől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hu-HU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hu-HU" sz="240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ρ</m:t>
                        </m:r>
                      </m:e>
                      <m:sub>
                        <m:r>
                          <a:rPr lang="hu-HU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hu-HU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hu-HU" sz="2400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hu-HU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hu-HU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ρ</m:t>
                        </m:r>
                      </m:e>
                      <m:sub>
                        <m:r>
                          <a:rPr lang="hu-HU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hu-HU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hu-HU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                          </m:t>
                        </m:r>
                        <m:r>
                          <a:rPr lang="hu-HU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b>
                        <m:r>
                          <a:rPr lang="hu-HU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hu-HU" sz="2400" i="1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hu-HU" sz="2400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hu-HU" sz="2400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hu-HU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p</m:t>
                        </m:r>
                      </m:e>
                      <m:sub>
                        <m:r>
                          <a:rPr lang="hu-HU" sz="240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hu-HU" sz="2400" dirty="0"/>
              </a:p>
            </p:txBody>
          </p:sp>
        </mc:Choice>
        <mc:Fallback xmlns="">
          <p:sp>
            <p:nvSpPr>
              <p:cNvPr id="6" name="Szövegdoboz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68599" y="2391628"/>
                <a:ext cx="4937760" cy="830997"/>
              </a:xfrm>
              <a:prstGeom prst="rect">
                <a:avLst/>
              </a:prstGeom>
              <a:blipFill>
                <a:blip r:embed="rId5"/>
                <a:stretch>
                  <a:fillRect l="-1975" t="-5839" b="-2920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Jobbra nyíl 6"/>
          <p:cNvSpPr/>
          <p:nvPr/>
        </p:nvSpPr>
        <p:spPr>
          <a:xfrm>
            <a:off x="2261181" y="2883015"/>
            <a:ext cx="978408" cy="2840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8" name="Jobbra nyíl 7"/>
          <p:cNvSpPr/>
          <p:nvPr/>
        </p:nvSpPr>
        <p:spPr>
          <a:xfrm>
            <a:off x="8559071" y="2873828"/>
            <a:ext cx="978408" cy="2840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10" name="Szövegdoboz 9"/>
          <p:cNvSpPr txBox="1"/>
          <p:nvPr/>
        </p:nvSpPr>
        <p:spPr>
          <a:xfrm>
            <a:off x="679269" y="3918857"/>
            <a:ext cx="62701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 smtClean="0">
                <a:solidFill>
                  <a:srgbClr val="FF0000"/>
                </a:solidFill>
              </a:rPr>
              <a:t>A hidrosztatikai nyomás annál nagyobb, </a:t>
            </a:r>
          </a:p>
          <a:p>
            <a:r>
              <a:rPr lang="hu-HU" sz="2400" dirty="0">
                <a:solidFill>
                  <a:srgbClr val="FF0000"/>
                </a:solidFill>
              </a:rPr>
              <a:t>-</a:t>
            </a:r>
            <a:r>
              <a:rPr lang="hu-HU" sz="2400" dirty="0" smtClean="0">
                <a:solidFill>
                  <a:srgbClr val="FF0000"/>
                </a:solidFill>
              </a:rPr>
              <a:t>minél nagyobb a folyadékoszlop magassága</a:t>
            </a:r>
          </a:p>
          <a:p>
            <a:r>
              <a:rPr lang="hu-HU" sz="2400" dirty="0" smtClean="0">
                <a:solidFill>
                  <a:srgbClr val="FF0000"/>
                </a:solidFill>
              </a:rPr>
              <a:t>-és minél nagyobb a folyadék sűrűsége</a:t>
            </a:r>
            <a:endParaRPr lang="hu-HU" sz="2400" dirty="0">
              <a:solidFill>
                <a:srgbClr val="FF0000"/>
              </a:solidFill>
            </a:endParaRPr>
          </a:p>
        </p:txBody>
      </p:sp>
      <p:pic>
        <p:nvPicPr>
          <p:cNvPr id="11" name="Kép 10"/>
          <p:cNvPicPr>
            <a:picLocks noChangeAspect="1"/>
          </p:cNvPicPr>
          <p:nvPr/>
        </p:nvPicPr>
        <p:blipFill rotWithShape="1">
          <a:blip r:embed="rId6"/>
          <a:srcRect l="-1966" t="29297" r="38" b="5243"/>
          <a:stretch/>
        </p:blipFill>
        <p:spPr>
          <a:xfrm>
            <a:off x="7312456" y="3827416"/>
            <a:ext cx="4062548" cy="1956793"/>
          </a:xfrm>
          <a:prstGeom prst="rect">
            <a:avLst/>
          </a:prstGeom>
        </p:spPr>
      </p:pic>
      <p:pic>
        <p:nvPicPr>
          <p:cNvPr id="9" name="Hang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38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910"/>
    </mc:Choice>
    <mc:Fallback xmlns="">
      <p:transition spd="slow" advTm="429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178" y="3154433"/>
            <a:ext cx="4141694" cy="3106271"/>
          </a:xfrm>
          <a:prstGeom prst="rect">
            <a:avLst/>
          </a:prstGeom>
        </p:spPr>
      </p:pic>
      <p:sp>
        <p:nvSpPr>
          <p:cNvPr id="4" name="Szövegdoboz 3"/>
          <p:cNvSpPr txBox="1"/>
          <p:nvPr/>
        </p:nvSpPr>
        <p:spPr>
          <a:xfrm>
            <a:off x="840823" y="766674"/>
            <a:ext cx="1011366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dirty="0">
                <a:solidFill>
                  <a:srgbClr val="0070C0"/>
                </a:solidFill>
              </a:rPr>
              <a:t>M</a:t>
            </a:r>
            <a:r>
              <a:rPr lang="hu-HU" sz="2400" dirty="0" smtClean="0">
                <a:solidFill>
                  <a:srgbClr val="0070C0"/>
                </a:solidFill>
              </a:rPr>
              <a:t>anométer:</a:t>
            </a:r>
            <a:r>
              <a:rPr lang="hu-HU" sz="2400" dirty="0" smtClean="0"/>
              <a:t> gumihártyás nyomásmérő.</a:t>
            </a:r>
          </a:p>
          <a:p>
            <a:r>
              <a:rPr lang="hu-HU" sz="2400" dirty="0" smtClean="0"/>
              <a:t> Ennek segítségével tudjuk mérni a folyadék belsejében a nyomást</a:t>
            </a:r>
            <a:endParaRPr lang="hu-HU" sz="2400" dirty="0"/>
          </a:p>
        </p:txBody>
      </p:sp>
      <p:sp>
        <p:nvSpPr>
          <p:cNvPr id="7" name="Szövegdoboz 6"/>
          <p:cNvSpPr txBox="1"/>
          <p:nvPr/>
        </p:nvSpPr>
        <p:spPr>
          <a:xfrm>
            <a:off x="6576499" y="1855221"/>
            <a:ext cx="627234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800" dirty="0" smtClean="0"/>
              <a:t>A folyadék belsejében a hidrosztatikai nyomás </a:t>
            </a:r>
          </a:p>
          <a:p>
            <a:r>
              <a:rPr lang="hu-HU" sz="2800" dirty="0" smtClean="0"/>
              <a:t>- </a:t>
            </a:r>
            <a:r>
              <a:rPr lang="hu-HU" sz="2800" dirty="0" smtClean="0">
                <a:solidFill>
                  <a:srgbClr val="FF0000"/>
                </a:solidFill>
              </a:rPr>
              <a:t>minden irányban terjed</a:t>
            </a:r>
          </a:p>
          <a:p>
            <a:r>
              <a:rPr lang="hu-HU" sz="2800" dirty="0">
                <a:solidFill>
                  <a:srgbClr val="FF0000"/>
                </a:solidFill>
              </a:rPr>
              <a:t>-</a:t>
            </a:r>
            <a:r>
              <a:rPr lang="hu-HU" sz="2800" dirty="0" smtClean="0">
                <a:solidFill>
                  <a:srgbClr val="FF0000"/>
                </a:solidFill>
              </a:rPr>
              <a:t> és azonos magasságban egyenlő</a:t>
            </a:r>
            <a:r>
              <a:rPr lang="hu-HU" sz="2800" dirty="0" smtClean="0"/>
              <a:t>.</a:t>
            </a:r>
            <a:endParaRPr lang="hu-HU" sz="2800" dirty="0"/>
          </a:p>
        </p:txBody>
      </p:sp>
      <p:pic>
        <p:nvPicPr>
          <p:cNvPr id="9" name="Kép 8"/>
          <p:cNvPicPr>
            <a:picLocks noChangeAspect="1"/>
          </p:cNvPicPr>
          <p:nvPr/>
        </p:nvPicPr>
        <p:blipFill rotWithShape="1">
          <a:blip r:embed="rId5"/>
          <a:srcRect l="-1001" t="35102"/>
          <a:stretch/>
        </p:blipFill>
        <p:spPr>
          <a:xfrm>
            <a:off x="6794569" y="4208927"/>
            <a:ext cx="4375073" cy="2109029"/>
          </a:xfrm>
          <a:prstGeom prst="rect">
            <a:avLst/>
          </a:prstGeom>
        </p:spPr>
      </p:pic>
      <p:sp>
        <p:nvSpPr>
          <p:cNvPr id="3" name="Szövegdoboz 2"/>
          <p:cNvSpPr txBox="1"/>
          <p:nvPr/>
        </p:nvSpPr>
        <p:spPr>
          <a:xfrm>
            <a:off x="94129" y="1866583"/>
            <a:ext cx="56364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>
                <a:hlinkClick r:id="rId6"/>
              </a:rPr>
              <a:t>https://www.youtube.com/watch?v=cvZXEFTyPfI</a:t>
            </a:r>
            <a:endParaRPr lang="hu-HU" dirty="0"/>
          </a:p>
        </p:txBody>
      </p:sp>
      <p:pic>
        <p:nvPicPr>
          <p:cNvPr id="5" name="Hang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523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903"/>
    </mc:Choice>
    <mc:Fallback xmlns="">
      <p:transition spd="slow" advTm="609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Folyadékok nyomása zárt térben</a:t>
            </a:r>
            <a:endParaRPr lang="hu-HU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quarter" idx="13"/>
          </p:nvPr>
        </p:nvPicPr>
        <p:blipFill>
          <a:blip r:embed="rId4"/>
          <a:stretch>
            <a:fillRect/>
          </a:stretch>
        </p:blipFill>
        <p:spPr>
          <a:xfrm>
            <a:off x="254868" y="2900494"/>
            <a:ext cx="4565649" cy="3424237"/>
          </a:xfrm>
          <a:prstGeom prst="rect">
            <a:avLst/>
          </a:prstGeom>
        </p:spPr>
      </p:pic>
      <p:sp>
        <p:nvSpPr>
          <p:cNvPr id="6" name="Téglalap 5"/>
          <p:cNvSpPr/>
          <p:nvPr/>
        </p:nvSpPr>
        <p:spPr>
          <a:xfrm>
            <a:off x="698622" y="1845362"/>
            <a:ext cx="58256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b="1" dirty="0">
                <a:hlinkClick r:id="rId5"/>
              </a:rPr>
              <a:t>https://www.youtube.com/watch?v=rYguCmPycrk</a:t>
            </a:r>
            <a:endParaRPr lang="hu-HU" b="1" dirty="0"/>
          </a:p>
        </p:txBody>
      </p:sp>
      <p:sp>
        <p:nvSpPr>
          <p:cNvPr id="2" name="Szövegdoboz 1"/>
          <p:cNvSpPr txBox="1"/>
          <p:nvPr/>
        </p:nvSpPr>
        <p:spPr>
          <a:xfrm>
            <a:off x="5019979" y="3551851"/>
            <a:ext cx="687560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 smtClean="0"/>
              <a:t>Pascal törvényét használják fel pl. a hidraulikus emelőknél, </a:t>
            </a:r>
          </a:p>
          <a:p>
            <a:r>
              <a:rPr lang="hu-HU" dirty="0"/>
              <a:t>é</a:t>
            </a:r>
            <a:r>
              <a:rPr lang="hu-HU" dirty="0" smtClean="0"/>
              <a:t>s az autók fékrendszere is egy hidraulikus sajtó.</a:t>
            </a:r>
          </a:p>
          <a:p>
            <a:endParaRPr lang="hu-HU" dirty="0"/>
          </a:p>
        </p:txBody>
      </p:sp>
      <p:pic>
        <p:nvPicPr>
          <p:cNvPr id="4" name="Hang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179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379"/>
    </mc:Choice>
    <mc:Fallback xmlns="">
      <p:transition spd="slow" advTm="703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3048000" y="2018358"/>
            <a:ext cx="6096000" cy="282128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>
              <a:spcBef>
                <a:spcPts val="1000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hu-HU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/>
              </a:rPr>
              <a:t>Kérném, hogy készítsétek el a füzetbe a vázlatot a bemutató  alapján.</a:t>
            </a:r>
          </a:p>
          <a:p>
            <a:pPr marL="342900" lvl="0" indent="-342900">
              <a:spcBef>
                <a:spcPts val="1000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hu-HU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/>
              </a:rPr>
              <a:t>Tanulni a </a:t>
            </a:r>
            <a:r>
              <a:rPr lang="hu-HU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/>
              </a:rPr>
              <a:t>tankönyv 88 .o-91.oldalig </a:t>
            </a:r>
            <a:endParaRPr lang="hu-HU" sz="2400" dirty="0">
              <a:solidFill>
                <a:prstClr val="black">
                  <a:lumMod val="75000"/>
                  <a:lumOff val="25000"/>
                </a:prstClr>
              </a:solidFill>
              <a:latin typeface="Century Gothic" panose="020B0502020202020204"/>
            </a:endParaRPr>
          </a:p>
          <a:p>
            <a:pPr marL="342900" lvl="0" indent="-342900">
              <a:spcBef>
                <a:spcPts val="1000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hu-HU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/>
              </a:rPr>
              <a:t>Írásbeli : </a:t>
            </a:r>
            <a:r>
              <a:rPr lang="hu-HU" sz="240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/>
              </a:rPr>
              <a:t>Mf </a:t>
            </a:r>
            <a:r>
              <a:rPr lang="hu-HU" sz="2400" smtClean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/>
              </a:rPr>
              <a:t>44.</a:t>
            </a:r>
            <a:r>
              <a:rPr lang="hu-HU" sz="2400" smtClean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/>
              </a:rPr>
              <a:t> </a:t>
            </a:r>
            <a:r>
              <a:rPr lang="hu-HU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/>
              </a:rPr>
              <a:t>oldal</a:t>
            </a:r>
          </a:p>
          <a:p>
            <a:pPr marL="342900" lvl="0" indent="-342900">
              <a:spcBef>
                <a:spcPts val="1000"/>
              </a:spcBef>
              <a:buClr>
                <a:srgbClr val="A53010"/>
              </a:buClr>
              <a:buFont typeface="Wingdings 3" charset="2"/>
              <a:buChar char=""/>
            </a:pPr>
            <a:r>
              <a:rPr lang="hu-HU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/>
              </a:rPr>
              <a:t>Jó munkát kívánok!</a:t>
            </a:r>
          </a:p>
          <a:p>
            <a:pPr lvl="0">
              <a:spcBef>
                <a:spcPts val="1000"/>
              </a:spcBef>
              <a:buClr>
                <a:srgbClr val="A53010"/>
              </a:buClr>
            </a:pPr>
            <a:r>
              <a:rPr lang="hu-HU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Century Gothic" panose="020B0502020202020204"/>
              </a:rPr>
              <a:t>Gabi néni</a:t>
            </a:r>
          </a:p>
        </p:txBody>
      </p:sp>
      <p:pic>
        <p:nvPicPr>
          <p:cNvPr id="3" name="Hang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865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619"/>
    </mc:Choice>
    <mc:Fallback xmlns="">
      <p:transition spd="slow" advTm="196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seppecske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TM04033925[[fn=Cseppecske]]</Template>
  <TotalTime>416</TotalTime>
  <Words>181</Words>
  <Application>Microsoft Office PowerPoint</Application>
  <PresentationFormat>Szélesvásznú</PresentationFormat>
  <Paragraphs>29</Paragraphs>
  <Slides>6</Slides>
  <Notes>0</Notes>
  <HiddenSlides>0</HiddenSlides>
  <MMClips>6</MMClips>
  <ScaleCrop>false</ScaleCrop>
  <HeadingPairs>
    <vt:vector size="6" baseType="variant">
      <vt:variant>
        <vt:lpstr>Használt betűtípusok</vt:lpstr>
      </vt:variant>
      <vt:variant>
        <vt:i4>5</vt:i4>
      </vt:variant>
      <vt:variant>
        <vt:lpstr>Téma</vt:lpstr>
      </vt:variant>
      <vt:variant>
        <vt:i4>1</vt:i4>
      </vt:variant>
      <vt:variant>
        <vt:lpstr>Diacímek</vt:lpstr>
      </vt:variant>
      <vt:variant>
        <vt:i4>6</vt:i4>
      </vt:variant>
    </vt:vector>
  </HeadingPairs>
  <TitlesOfParts>
    <vt:vector size="12" baseType="lpstr">
      <vt:lpstr>Arial</vt:lpstr>
      <vt:lpstr>Cambria Math</vt:lpstr>
      <vt:lpstr>Century Gothic</vt:lpstr>
      <vt:lpstr>Tw Cen MT</vt:lpstr>
      <vt:lpstr>Wingdings 3</vt:lpstr>
      <vt:lpstr>Cseppecske</vt:lpstr>
      <vt:lpstr>A hidrosztatikai nyomás</vt:lpstr>
      <vt:lpstr>PowerPoint-bemutató</vt:lpstr>
      <vt:lpstr>PowerPoint-bemutató</vt:lpstr>
      <vt:lpstr>PowerPoint-bemutató</vt:lpstr>
      <vt:lpstr>Folyadékok nyomása zárt térben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hidrosztatikai nyomás</dc:title>
  <dc:creator>Villanyi Gabriella</dc:creator>
  <cp:lastModifiedBy>Villanyi Gabriella</cp:lastModifiedBy>
  <cp:revision>15</cp:revision>
  <dcterms:created xsi:type="dcterms:W3CDTF">2020-04-22T08:17:19Z</dcterms:created>
  <dcterms:modified xsi:type="dcterms:W3CDTF">2020-05-05T06:49:14Z</dcterms:modified>
</cp:coreProperties>
</file>