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Az elektromos mező energiája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u-HU" sz="3200" dirty="0" smtClean="0"/>
              <a:t>Az elektromos feszültség</a:t>
            </a:r>
            <a:endParaRPr lang="hu-HU" sz="3200" dirty="0"/>
          </a:p>
        </p:txBody>
      </p:sp>
      <p:pic>
        <p:nvPicPr>
          <p:cNvPr id="5" name="Hang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831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58"/>
    </mc:Choice>
    <mc:Fallback>
      <p:transition spd="slow" advTm="21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391886" y="1295715"/>
            <a:ext cx="119178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dirty="0" smtClean="0"/>
              <a:t>Tudjuk, hogy az elektromos állapotban lévő testek közelében </a:t>
            </a:r>
          </a:p>
          <a:p>
            <a:r>
              <a:rPr lang="hu-HU" sz="3200" dirty="0" smtClean="0"/>
              <a:t>elektromos mező van.</a:t>
            </a:r>
          </a:p>
          <a:p>
            <a:r>
              <a:rPr lang="hu-HU" sz="3200" dirty="0" smtClean="0"/>
              <a:t> Ez az elektromos mező a közelében</a:t>
            </a:r>
          </a:p>
          <a:p>
            <a:r>
              <a:rPr lang="hu-HU" sz="3200" dirty="0" smtClean="0"/>
              <a:t> lévő testekre erőt fejt ki. </a:t>
            </a:r>
          </a:p>
          <a:p>
            <a:r>
              <a:rPr lang="hu-HU" sz="3200" dirty="0" smtClean="0"/>
              <a:t>Tehát pl. a papírdarabkák felemelésekor</a:t>
            </a:r>
          </a:p>
          <a:p>
            <a:r>
              <a:rPr lang="hu-HU" sz="3200" b="1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m</a:t>
            </a:r>
            <a:r>
              <a:rPr lang="hu-HU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unkavégzés</a:t>
            </a:r>
            <a:r>
              <a:rPr lang="hu-HU" sz="3200" dirty="0" smtClean="0"/>
              <a:t> történik.</a:t>
            </a:r>
          </a:p>
          <a:p>
            <a:endParaRPr lang="hu-HU" sz="3200" dirty="0" smtClean="0"/>
          </a:p>
          <a:p>
            <a:r>
              <a:rPr lang="hu-HU" sz="3200" dirty="0" smtClean="0"/>
              <a:t>Ebből az következik, hogy az elektromos</a:t>
            </a:r>
          </a:p>
          <a:p>
            <a:r>
              <a:rPr lang="hu-HU" sz="3200" dirty="0" smtClean="0"/>
              <a:t> mezőnek energiája van, amit </a:t>
            </a:r>
            <a:r>
              <a:rPr lang="hu-HU" sz="3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elektromos energiának </a:t>
            </a:r>
            <a:r>
              <a:rPr lang="hu-HU" sz="3200" dirty="0" smtClean="0"/>
              <a:t>nevezünk</a:t>
            </a:r>
            <a:endParaRPr lang="hu-HU" sz="3200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1040" y="2030291"/>
            <a:ext cx="3718560" cy="2788920"/>
          </a:xfrm>
          <a:prstGeom prst="rect">
            <a:avLst/>
          </a:prstGeom>
        </p:spPr>
      </p:pic>
      <p:sp>
        <p:nvSpPr>
          <p:cNvPr id="8" name="Szövegdoboz 7"/>
          <p:cNvSpPr txBox="1"/>
          <p:nvPr/>
        </p:nvSpPr>
        <p:spPr>
          <a:xfrm>
            <a:off x="1045029" y="300446"/>
            <a:ext cx="56589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 smtClean="0"/>
              <a:t>Az elektromos energia</a:t>
            </a:r>
            <a:endParaRPr lang="hu-HU" sz="4000" b="1" dirty="0"/>
          </a:p>
        </p:txBody>
      </p:sp>
      <p:pic>
        <p:nvPicPr>
          <p:cNvPr id="10" name="Hang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4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927"/>
    </mc:Choice>
    <mc:Fallback>
      <p:transition spd="slow" advTm="669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41413" y="195943"/>
            <a:ext cx="9905998" cy="917076"/>
          </a:xfrm>
        </p:spPr>
        <p:txBody>
          <a:bodyPr/>
          <a:lstStyle/>
          <a:p>
            <a:r>
              <a:rPr lang="hu-HU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energiamegmaradás törvénye</a:t>
            </a:r>
            <a:endParaRPr lang="hu-HU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09452" y="1113019"/>
            <a:ext cx="10398034" cy="5392284"/>
          </a:xfrm>
        </p:spPr>
        <p:txBody>
          <a:bodyPr>
            <a:noAutofit/>
          </a:bodyPr>
          <a:lstStyle/>
          <a:p>
            <a:r>
              <a:rPr lang="hu-HU" dirty="0" smtClean="0"/>
              <a:t>Pl. 1. A zsebtelep két pólusa között elektromos mező van, </a:t>
            </a:r>
          </a:p>
          <a:p>
            <a:pPr marL="0" indent="0">
              <a:buNone/>
            </a:pPr>
            <a:r>
              <a:rPr lang="hu-HU" dirty="0" smtClean="0"/>
              <a:t>amelynek van energiája. Ha a zsebtelepre zsebizzót kapcsolunk,</a:t>
            </a:r>
          </a:p>
          <a:p>
            <a:pPr marL="0" indent="0">
              <a:buNone/>
            </a:pPr>
            <a:r>
              <a:rPr lang="hu-HU" dirty="0" smtClean="0"/>
              <a:t> akkor az izzószál felizzik, s világít. Az izzószál felmelegedése </a:t>
            </a:r>
          </a:p>
          <a:p>
            <a:pPr marL="0" indent="0">
              <a:buNone/>
            </a:pPr>
            <a:r>
              <a:rPr lang="hu-HU" dirty="0" smtClean="0"/>
              <a:t>azt jelzi, hogy megnőtt a szál belső energiája.</a:t>
            </a:r>
          </a:p>
          <a:p>
            <a:r>
              <a:rPr lang="hu-HU" dirty="0" smtClean="0"/>
              <a:t>2. A galvánelemeknél az elemekben lezajló kémiai folyamatok során felszabaduló kémiai energia biztosítja az elektromos energiát.</a:t>
            </a:r>
          </a:p>
          <a:p>
            <a:r>
              <a:rPr lang="hu-HU" dirty="0" smtClean="0"/>
              <a:t>3. A kerékpár generátoroknál (dinamó) a mechanikai</a:t>
            </a:r>
          </a:p>
          <a:p>
            <a:pPr marL="0" indent="0">
              <a:buNone/>
            </a:pPr>
            <a:r>
              <a:rPr lang="hu-HU" dirty="0" smtClean="0"/>
              <a:t> munka alakul át elektromos energiává.</a:t>
            </a:r>
          </a:p>
          <a:p>
            <a:pPr marL="0" indent="0">
              <a:buNone/>
            </a:pPr>
            <a:r>
              <a:rPr lang="hu-HU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Ezekben a folyamatokban mindenütt érvényesül </a:t>
            </a:r>
          </a:p>
          <a:p>
            <a:pPr marL="0" indent="0">
              <a:buNone/>
            </a:pPr>
            <a:r>
              <a:rPr lang="hu-HU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 energiamegmaradás törvénye.</a:t>
            </a:r>
            <a:endParaRPr lang="hu-HU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11412" y="4321275"/>
            <a:ext cx="2466975" cy="1847850"/>
          </a:xfrm>
          <a:prstGeom prst="rect">
            <a:avLst/>
          </a:prstGeom>
        </p:spPr>
      </p:pic>
      <p:sp>
        <p:nvSpPr>
          <p:cNvPr id="5" name="Jobbra nyíl 4"/>
          <p:cNvSpPr/>
          <p:nvPr/>
        </p:nvSpPr>
        <p:spPr>
          <a:xfrm>
            <a:off x="8997440" y="540802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Szövegdoboz 5"/>
          <p:cNvSpPr txBox="1"/>
          <p:nvPr/>
        </p:nvSpPr>
        <p:spPr>
          <a:xfrm>
            <a:off x="8274650" y="5799793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dinamó</a:t>
            </a:r>
            <a:endParaRPr lang="hu-HU" dirty="0"/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75848" y="972774"/>
            <a:ext cx="2143125" cy="2143125"/>
          </a:xfrm>
          <a:prstGeom prst="rect">
            <a:avLst/>
          </a:prstGeom>
        </p:spPr>
      </p:pic>
      <p:sp>
        <p:nvSpPr>
          <p:cNvPr id="8" name="Lefelé nyíl 7"/>
          <p:cNvSpPr/>
          <p:nvPr/>
        </p:nvSpPr>
        <p:spPr>
          <a:xfrm>
            <a:off x="11235236" y="48357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Szövegdoboz 8"/>
          <p:cNvSpPr txBox="1"/>
          <p:nvPr/>
        </p:nvSpPr>
        <p:spPr>
          <a:xfrm>
            <a:off x="10974850" y="174174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izzószál</a:t>
            </a:r>
            <a:endParaRPr lang="hu-HU" dirty="0"/>
          </a:p>
        </p:txBody>
      </p:sp>
      <p:pic>
        <p:nvPicPr>
          <p:cNvPr id="10" name="Hang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06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916"/>
    </mc:Choice>
    <mc:Fallback>
      <p:transition spd="slow" advTm="749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10784" y="0"/>
            <a:ext cx="9905998" cy="1058091"/>
          </a:xfrm>
        </p:spPr>
        <p:txBody>
          <a:bodyPr/>
          <a:lstStyle/>
          <a:p>
            <a:r>
              <a:rPr lang="hu-HU" b="1" dirty="0" smtClean="0"/>
              <a:t>Elektromos feszültség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010784" y="914400"/>
            <a:ext cx="10036627" cy="4876801"/>
          </a:xfrm>
        </p:spPr>
        <p:txBody>
          <a:bodyPr/>
          <a:lstStyle/>
          <a:p>
            <a:r>
              <a:rPr lang="hu-HU" dirty="0" smtClean="0"/>
              <a:t>Az elektromos készülékek működtetéséhez különböző áramforrásokat használunk. (pl. hálózati áramforrás, zsebtelep, dinamó stb.)</a:t>
            </a:r>
          </a:p>
          <a:p>
            <a:r>
              <a:rPr lang="hu-HU" dirty="0" smtClean="0"/>
              <a:t>Az áramforrásokat </a:t>
            </a:r>
            <a:r>
              <a:rPr lang="hu-H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feszültséggel</a:t>
            </a:r>
            <a:r>
              <a:rPr lang="hu-HU" dirty="0" smtClean="0"/>
              <a:t> jellemezzük. </a:t>
            </a:r>
            <a:endParaRPr lang="hu-HU" dirty="0"/>
          </a:p>
          <a:p>
            <a:r>
              <a:rPr lang="hu-HU" sz="2800" b="1" u="sng" dirty="0" smtClean="0">
                <a:solidFill>
                  <a:schemeClr val="accent3"/>
                </a:solidFill>
                <a:effectLst/>
              </a:rPr>
              <a:t>A feszültség megmutatja, hogy mekkora munkát végez az elektromos mező, miközben 1 C töltést átáramoltat a vezető egyik pontjából a másikba. </a:t>
            </a:r>
          </a:p>
          <a:p>
            <a:r>
              <a:rPr lang="hu-HU" dirty="0" smtClean="0">
                <a:effectLst/>
              </a:rPr>
              <a:t>Az áramkör két pontja között annál nagyobb a feszültség, minél nagyobb munkát kell végezni az elektromos mezőnek, miközben egy elektront egyik pólustól a másikig elmozdít.</a:t>
            </a:r>
            <a:endParaRPr lang="hu-HU" dirty="0">
              <a:effectLst/>
            </a:endParaRPr>
          </a:p>
        </p:txBody>
      </p:sp>
      <p:pic>
        <p:nvPicPr>
          <p:cNvPr id="5" name="Hang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1858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62860"/>
    </mc:Choice>
    <mc:Fallback>
      <p:transition advTm="62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131905"/>
          </a:xfrm>
        </p:spPr>
        <p:txBody>
          <a:bodyPr>
            <a:normAutofit/>
          </a:bodyPr>
          <a:lstStyle/>
          <a:p>
            <a:r>
              <a:rPr lang="hu-HU" sz="3200" b="1" dirty="0" smtClean="0">
                <a:solidFill>
                  <a:schemeClr val="accent3">
                    <a:lumMod val="75000"/>
                  </a:schemeClr>
                </a:solidFill>
              </a:rPr>
              <a:t>A feszültség jele, mértékegysége</a:t>
            </a:r>
            <a:endParaRPr lang="hu-HU" sz="32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49086" y="1750423"/>
            <a:ext cx="11342914" cy="4885508"/>
          </a:xfrm>
        </p:spPr>
        <p:txBody>
          <a:bodyPr/>
          <a:lstStyle/>
          <a:p>
            <a:r>
              <a:rPr lang="hu-HU" dirty="0" smtClean="0"/>
              <a:t>A feszültség jele: U, mértékegysége : 1 volt, a mértékegység jele: V</a:t>
            </a:r>
          </a:p>
          <a:p>
            <a:r>
              <a:rPr lang="hu-HU" dirty="0" smtClean="0"/>
              <a:t>A feszültség mértékegységét </a:t>
            </a:r>
            <a:r>
              <a:rPr lang="hu-HU" dirty="0" smtClean="0">
                <a:solidFill>
                  <a:schemeClr val="accent3">
                    <a:lumMod val="75000"/>
                  </a:schemeClr>
                </a:solidFill>
              </a:rPr>
              <a:t>Alessandro Volta </a:t>
            </a:r>
            <a:r>
              <a:rPr lang="hu-HU" dirty="0" smtClean="0"/>
              <a:t>nevű olasz fizikusról nevezték el.</a:t>
            </a:r>
          </a:p>
          <a:p>
            <a:r>
              <a:rPr lang="hu-HU" dirty="0" smtClean="0"/>
              <a:t>A V ezerszerese a kilovolt (kV), az ezredrésze a millivolt (</a:t>
            </a:r>
            <a:r>
              <a:rPr lang="hu-HU" dirty="0" err="1" smtClean="0"/>
              <a:t>mV</a:t>
            </a:r>
            <a:r>
              <a:rPr lang="hu-HU" dirty="0" smtClean="0"/>
              <a:t>)</a:t>
            </a:r>
          </a:p>
          <a:p>
            <a:r>
              <a:rPr lang="hu-HU" dirty="0" smtClean="0"/>
              <a:t>1 kV= 1000 V</a:t>
            </a:r>
          </a:p>
          <a:p>
            <a:r>
              <a:rPr lang="hu-HU" dirty="0" smtClean="0"/>
              <a:t>1 V=1000 </a:t>
            </a:r>
            <a:r>
              <a:rPr lang="hu-HU" dirty="0" err="1" smtClean="0"/>
              <a:t>mV</a:t>
            </a:r>
            <a:endParaRPr lang="hu-HU" dirty="0" smtClean="0"/>
          </a:p>
          <a:p>
            <a:r>
              <a:rPr lang="hu-HU" dirty="0" smtClean="0"/>
              <a:t>A feszültség mérése a következő órai anyag lesz.</a:t>
            </a:r>
            <a:endParaRPr lang="hu-HU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4219" y="3373738"/>
            <a:ext cx="1990725" cy="2295525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9738871" y="5783265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(</a:t>
            </a:r>
            <a:r>
              <a:rPr lang="hu-HU" dirty="0" smtClean="0"/>
              <a:t>1745-1827)</a:t>
            </a:r>
            <a:endParaRPr lang="hu-HU" dirty="0"/>
          </a:p>
        </p:txBody>
      </p:sp>
      <p:pic>
        <p:nvPicPr>
          <p:cNvPr id="7" name="Hang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04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885"/>
    </mc:Choice>
    <mc:Fallback>
      <p:transition spd="slow" advTm="658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1254035" y="535577"/>
            <a:ext cx="999308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 smtClean="0"/>
              <a:t>Kedves gyerekek! Kérem, hogy szokás szerint készítsétek el a vázlatot a füzetbe!</a:t>
            </a:r>
          </a:p>
          <a:p>
            <a:endParaRPr lang="hu-HU" sz="3600" dirty="0" smtClean="0"/>
          </a:p>
          <a:p>
            <a:r>
              <a:rPr lang="hu-HU" sz="3600" dirty="0" smtClean="0"/>
              <a:t>Tanulni a Tk.23.o-25.o, a feszültség méréséig kell csak.</a:t>
            </a:r>
          </a:p>
          <a:p>
            <a:endParaRPr lang="hu-HU" sz="3600" dirty="0" smtClean="0"/>
          </a:p>
          <a:p>
            <a:r>
              <a:rPr lang="hu-HU" sz="3600" dirty="0" smtClean="0"/>
              <a:t>Írásbeli: </a:t>
            </a:r>
            <a:r>
              <a:rPr lang="hu-HU" sz="3600" dirty="0" err="1" smtClean="0"/>
              <a:t>Tk</a:t>
            </a:r>
            <a:r>
              <a:rPr lang="hu-HU" sz="3600" dirty="0" smtClean="0"/>
              <a:t>. 22.o 1.2.3.4. ( füzetbe írjátok!)</a:t>
            </a:r>
          </a:p>
          <a:p>
            <a:endParaRPr lang="hu-HU" sz="3600" dirty="0"/>
          </a:p>
        </p:txBody>
      </p:sp>
      <p:pic>
        <p:nvPicPr>
          <p:cNvPr id="6" name="Kép 5" descr="File:&lt;strong&gt;Smile&lt;/strong&gt;.svg - Wikimedia Common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5742" y="4757056"/>
            <a:ext cx="2100944" cy="2100944"/>
          </a:xfrm>
          <a:prstGeom prst="rect">
            <a:avLst/>
          </a:prstGeom>
        </p:spPr>
      </p:pic>
      <p:pic>
        <p:nvPicPr>
          <p:cNvPr id="8" name="Hang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38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998"/>
    </mc:Choice>
    <mc:Fallback>
      <p:transition spd="slow" advTm="29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4|21.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ramkör">
  <a:themeElements>
    <a:clrScheme name="Circuit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97ECCC31-8429-4523-BE8D-8F09B7A4D4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TM04033919[[fn=Áramkör]]</Template>
  <TotalTime>112</TotalTime>
  <Words>337</Words>
  <Application>Microsoft Office PowerPoint</Application>
  <PresentationFormat>Szélesvásznú</PresentationFormat>
  <Paragraphs>42</Paragraphs>
  <Slides>6</Slides>
  <Notes>0</Notes>
  <HiddenSlides>0</HiddenSlides>
  <MMClips>6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Tw Cen MT</vt:lpstr>
      <vt:lpstr>Áramkör</vt:lpstr>
      <vt:lpstr>Az elektromos mező energiája</vt:lpstr>
      <vt:lpstr>PowerPoint-bemutató</vt:lpstr>
      <vt:lpstr>Az energiamegmaradás törvénye</vt:lpstr>
      <vt:lpstr>Elektromos feszültség</vt:lpstr>
      <vt:lpstr>A feszültség jele, mértékegysége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elektromos mező energiája</dc:title>
  <dc:creator>Villanyi Gabriella</dc:creator>
  <cp:lastModifiedBy>Villanyi Gabriella</cp:lastModifiedBy>
  <cp:revision>13</cp:revision>
  <dcterms:created xsi:type="dcterms:W3CDTF">2020-05-06T15:51:56Z</dcterms:created>
  <dcterms:modified xsi:type="dcterms:W3CDTF">2020-05-06T17:44:43Z</dcterms:modified>
</cp:coreProperties>
</file>