
<file path=[Content_Types].xml><?xml version="1.0" encoding="utf-8"?>
<Types xmlns="http://schemas.openxmlformats.org/package/2006/content-types">
  <Default Extension="png" ContentType="image/png"/>
  <Default Extension="m4a" ContentType="audio/mp4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illanyi Gabriella" initials="VG" lastIdx="1" clrIdx="0">
    <p:extLst>
      <p:ext uri="{19B8F6BF-5375-455C-9EA6-DF929625EA0E}">
        <p15:presenceInfo xmlns:p15="http://schemas.microsoft.com/office/powerpoint/2012/main" userId="Villanyi Gabriell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2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Az elektromos áram és az elektromos áramkör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4" name="Hang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945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95"/>
    </mc:Choice>
    <mc:Fallback xmlns="">
      <p:transition spd="slow" advTm="129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922295" y="63506"/>
            <a:ext cx="8911687" cy="990600"/>
          </a:xfrm>
        </p:spPr>
        <p:txBody>
          <a:bodyPr>
            <a:normAutofit/>
          </a:bodyPr>
          <a:lstStyle/>
          <a:p>
            <a:r>
              <a:rPr lang="hu-HU" sz="4000" b="1" dirty="0" smtClean="0">
                <a:solidFill>
                  <a:srgbClr val="00B050"/>
                </a:solidFill>
              </a:rPr>
              <a:t>Az áramforrás</a:t>
            </a:r>
            <a:endParaRPr lang="hu-HU" sz="4000" b="1" dirty="0">
              <a:solidFill>
                <a:srgbClr val="00B050"/>
              </a:solidFill>
            </a:endParaRPr>
          </a:p>
        </p:txBody>
      </p:sp>
      <p:pic>
        <p:nvPicPr>
          <p:cNvPr id="6" name="Tartalom helye 5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8768630" y="513462"/>
            <a:ext cx="3105723" cy="3146657"/>
          </a:xfrm>
          <a:prstGeom prst="rect">
            <a:avLst/>
          </a:prstGeom>
        </p:spPr>
      </p:pic>
      <p:sp>
        <p:nvSpPr>
          <p:cNvPr id="7" name="Szövegdoboz 6"/>
          <p:cNvSpPr txBox="1"/>
          <p:nvPr/>
        </p:nvSpPr>
        <p:spPr>
          <a:xfrm>
            <a:off x="9669180" y="2257684"/>
            <a:ext cx="9220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200" b="1" dirty="0" smtClean="0"/>
              <a:t>fémpálca</a:t>
            </a:r>
            <a:endParaRPr lang="hu-HU" sz="1200" b="1" dirty="0"/>
          </a:p>
        </p:txBody>
      </p:sp>
      <p:sp>
        <p:nvSpPr>
          <p:cNvPr id="8" name="Szövegdoboz 7"/>
          <p:cNvSpPr txBox="1"/>
          <p:nvPr/>
        </p:nvSpPr>
        <p:spPr>
          <a:xfrm>
            <a:off x="8691894" y="528851"/>
            <a:ext cx="121379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b="1" dirty="0" smtClean="0"/>
              <a:t>Negatív töltésű</a:t>
            </a:r>
            <a:endParaRPr lang="hu-HU" sz="1100" b="1" dirty="0"/>
          </a:p>
        </p:txBody>
      </p:sp>
      <p:sp>
        <p:nvSpPr>
          <p:cNvPr id="9" name="Szövegdoboz 8"/>
          <p:cNvSpPr txBox="1"/>
          <p:nvPr/>
        </p:nvSpPr>
        <p:spPr>
          <a:xfrm>
            <a:off x="10642779" y="513462"/>
            <a:ext cx="9076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200" b="1" dirty="0"/>
              <a:t>S</a:t>
            </a:r>
            <a:r>
              <a:rPr lang="hu-HU" sz="1200" b="1" dirty="0" smtClean="0"/>
              <a:t>emleges</a:t>
            </a:r>
            <a:endParaRPr lang="hu-HU" sz="1200" b="1" dirty="0"/>
          </a:p>
        </p:txBody>
      </p:sp>
      <p:sp>
        <p:nvSpPr>
          <p:cNvPr id="10" name="Folyamatábra: Bekötés 9"/>
          <p:cNvSpPr/>
          <p:nvPr/>
        </p:nvSpPr>
        <p:spPr>
          <a:xfrm>
            <a:off x="9253367" y="2157285"/>
            <a:ext cx="171450" cy="200798"/>
          </a:xfrm>
          <a:prstGeom prst="flowChartConnector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dirty="0" smtClean="0"/>
              <a:t>-</a:t>
            </a:r>
            <a:endParaRPr lang="hu-HU" dirty="0"/>
          </a:p>
        </p:txBody>
      </p:sp>
      <p:sp>
        <p:nvSpPr>
          <p:cNvPr id="11" name="Folyamatábra: Bekötés 10"/>
          <p:cNvSpPr/>
          <p:nvPr/>
        </p:nvSpPr>
        <p:spPr>
          <a:xfrm>
            <a:off x="10833982" y="2063130"/>
            <a:ext cx="171450" cy="200798"/>
          </a:xfrm>
          <a:prstGeom prst="flowChartConnector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dirty="0" smtClean="0"/>
              <a:t>-</a:t>
            </a:r>
            <a:endParaRPr lang="hu-HU" dirty="0"/>
          </a:p>
        </p:txBody>
      </p:sp>
      <p:sp>
        <p:nvSpPr>
          <p:cNvPr id="13" name="Folyamatábra: Bekötés 12"/>
          <p:cNvSpPr/>
          <p:nvPr/>
        </p:nvSpPr>
        <p:spPr>
          <a:xfrm>
            <a:off x="9583455" y="2179542"/>
            <a:ext cx="171450" cy="200798"/>
          </a:xfrm>
          <a:prstGeom prst="flowChartConnector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dirty="0" smtClean="0"/>
              <a:t>-</a:t>
            </a:r>
            <a:endParaRPr lang="hu-HU" dirty="0"/>
          </a:p>
        </p:txBody>
      </p:sp>
      <p:sp>
        <p:nvSpPr>
          <p:cNvPr id="16" name="Folyamatábra: Bekötés 15"/>
          <p:cNvSpPr/>
          <p:nvPr/>
        </p:nvSpPr>
        <p:spPr>
          <a:xfrm>
            <a:off x="9881008" y="2093732"/>
            <a:ext cx="171450" cy="200798"/>
          </a:xfrm>
          <a:prstGeom prst="flowChartConnector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dirty="0" smtClean="0"/>
              <a:t>-</a:t>
            </a:r>
            <a:endParaRPr lang="hu-HU" dirty="0"/>
          </a:p>
        </p:txBody>
      </p:sp>
      <p:sp>
        <p:nvSpPr>
          <p:cNvPr id="17" name="Folyamatábra: Bekötés 16"/>
          <p:cNvSpPr/>
          <p:nvPr/>
        </p:nvSpPr>
        <p:spPr>
          <a:xfrm>
            <a:off x="10228824" y="2093732"/>
            <a:ext cx="171450" cy="200798"/>
          </a:xfrm>
          <a:prstGeom prst="flowChartConnector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dirty="0" smtClean="0"/>
              <a:t>-</a:t>
            </a:r>
            <a:endParaRPr lang="hu-HU" dirty="0"/>
          </a:p>
        </p:txBody>
      </p:sp>
      <p:sp>
        <p:nvSpPr>
          <p:cNvPr id="18" name="Folyamatábra: Bekötés 17"/>
          <p:cNvSpPr/>
          <p:nvPr/>
        </p:nvSpPr>
        <p:spPr>
          <a:xfrm>
            <a:off x="10525990" y="2101315"/>
            <a:ext cx="171450" cy="200798"/>
          </a:xfrm>
          <a:prstGeom prst="flowChartConnector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dirty="0" smtClean="0"/>
              <a:t>-</a:t>
            </a:r>
            <a:endParaRPr lang="hu-HU" dirty="0"/>
          </a:p>
        </p:txBody>
      </p:sp>
      <p:sp>
        <p:nvSpPr>
          <p:cNvPr id="19" name="Szövegdoboz 18"/>
          <p:cNvSpPr txBox="1"/>
          <p:nvPr/>
        </p:nvSpPr>
        <p:spPr>
          <a:xfrm>
            <a:off x="844520" y="1121503"/>
            <a:ext cx="774036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000" dirty="0" smtClean="0"/>
              <a:t>Ha egy negatív töltésű és egy semleges elektroszkópot egy fémrúddal ( vezető) összekötünk, akkor az elektron-többlet egy része átvándorol az eredetileg semleges </a:t>
            </a:r>
          </a:p>
          <a:p>
            <a:r>
              <a:rPr lang="hu-HU" sz="2000" dirty="0" smtClean="0"/>
              <a:t>      elektroszkópra. ( az 1. elektroszkóp töltése csökken)</a:t>
            </a:r>
          </a:p>
          <a:p>
            <a:r>
              <a:rPr lang="hu-HU" sz="2000" dirty="0" smtClean="0"/>
              <a:t>Ebben az esetben  a töltések áramlása csak rövid ideig tart.</a:t>
            </a:r>
          </a:p>
          <a:p>
            <a:endParaRPr lang="hu-HU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000" b="1" dirty="0" smtClean="0">
                <a:solidFill>
                  <a:srgbClr val="FF0000"/>
                </a:solidFill>
              </a:rPr>
              <a:t> Áramforrás</a:t>
            </a:r>
            <a:r>
              <a:rPr lang="hu-HU" sz="2000" dirty="0" smtClean="0"/>
              <a:t>: olyan berendezés, amely tartós töltésáramlást képes biztosítani. Pl. a galvánelem</a:t>
            </a:r>
          </a:p>
          <a:p>
            <a:endParaRPr lang="hu-HU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000" b="1" dirty="0" smtClean="0">
                <a:solidFill>
                  <a:srgbClr val="FF0000"/>
                </a:solidFill>
              </a:rPr>
              <a:t>Galvánelem</a:t>
            </a:r>
            <a:r>
              <a:rPr lang="hu-HU" sz="2000" dirty="0" smtClean="0"/>
              <a:t>: bármilyen két különböző fémet savak, lúgok, vagy sók vizes oldatába merítünk( amelyekben az illető fémion oldható) galvánelemet kapunk.</a:t>
            </a:r>
          </a:p>
          <a:p>
            <a:r>
              <a:rPr lang="hu-HU" sz="2000" b="1" dirty="0" smtClean="0">
                <a:solidFill>
                  <a:srgbClr val="C00000"/>
                </a:solidFill>
              </a:rPr>
              <a:t>A galvánelem kémiai energiát alakít át elektromos energiává. </a:t>
            </a:r>
            <a:r>
              <a:rPr lang="hu-HU" sz="2000" dirty="0" smtClean="0"/>
              <a:t>( pl. rúdelem, gombelem </a:t>
            </a:r>
            <a:r>
              <a:rPr lang="hu-HU" sz="2000" dirty="0" err="1" smtClean="0"/>
              <a:t>stb</a:t>
            </a:r>
            <a:r>
              <a:rPr lang="hu-HU" sz="2000" dirty="0" smtClean="0"/>
              <a:t>)</a:t>
            </a:r>
          </a:p>
          <a:p>
            <a:endParaRPr lang="hu-HU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000" dirty="0" smtClean="0">
                <a:solidFill>
                  <a:srgbClr val="00B050"/>
                </a:solidFill>
              </a:rPr>
              <a:t>Áramforrások </a:t>
            </a:r>
            <a:r>
              <a:rPr lang="hu-HU" sz="2000" dirty="0" smtClean="0"/>
              <a:t>a galvánelemen kívül: zsebtelep, akkumulátor, kerékpár-generátor (dinamó) és a hálózati áramforrás is.</a:t>
            </a:r>
          </a:p>
          <a:p>
            <a:endParaRPr lang="hu-HU" sz="2000" dirty="0"/>
          </a:p>
        </p:txBody>
      </p:sp>
      <p:cxnSp>
        <p:nvCxnSpPr>
          <p:cNvPr id="21" name="Egyenes összekötő nyíllal 20"/>
          <p:cNvCxnSpPr>
            <a:endCxn id="13" idx="1"/>
          </p:cNvCxnSpPr>
          <p:nvPr/>
        </p:nvCxnSpPr>
        <p:spPr>
          <a:xfrm flipV="1">
            <a:off x="9424817" y="2208948"/>
            <a:ext cx="183746" cy="487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Egyenes összekötő nyíllal 23"/>
          <p:cNvCxnSpPr/>
          <p:nvPr/>
        </p:nvCxnSpPr>
        <p:spPr>
          <a:xfrm flipV="1">
            <a:off x="9700952" y="2141741"/>
            <a:ext cx="183746" cy="487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Egyenes összekötő nyíllal 24"/>
          <p:cNvCxnSpPr/>
          <p:nvPr/>
        </p:nvCxnSpPr>
        <p:spPr>
          <a:xfrm flipV="1">
            <a:off x="10071894" y="2151340"/>
            <a:ext cx="183746" cy="487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Egyenes összekötő nyíllal 25"/>
          <p:cNvCxnSpPr/>
          <p:nvPr/>
        </p:nvCxnSpPr>
        <p:spPr>
          <a:xfrm flipV="1">
            <a:off x="10358230" y="2103601"/>
            <a:ext cx="183746" cy="487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Egyenes összekötő nyíllal 26"/>
          <p:cNvCxnSpPr/>
          <p:nvPr/>
        </p:nvCxnSpPr>
        <p:spPr>
          <a:xfrm flipV="1">
            <a:off x="10729172" y="2135129"/>
            <a:ext cx="183746" cy="487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Egyenes összekötő nyíllal 27"/>
          <p:cNvCxnSpPr/>
          <p:nvPr/>
        </p:nvCxnSpPr>
        <p:spPr>
          <a:xfrm>
            <a:off x="10987226" y="2200907"/>
            <a:ext cx="176115" cy="324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Kép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71797" y="4152900"/>
            <a:ext cx="1857375" cy="2457450"/>
          </a:xfrm>
          <a:prstGeom prst="rect">
            <a:avLst/>
          </a:prstGeom>
        </p:spPr>
      </p:pic>
      <p:sp>
        <p:nvSpPr>
          <p:cNvPr id="31" name="Szövegdoboz 30"/>
          <p:cNvSpPr txBox="1"/>
          <p:nvPr/>
        </p:nvSpPr>
        <p:spPr>
          <a:xfrm>
            <a:off x="8871797" y="3906881"/>
            <a:ext cx="2379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Galvánelem példa:</a:t>
            </a:r>
            <a:endParaRPr lang="hu-HU" dirty="0"/>
          </a:p>
        </p:txBody>
      </p:sp>
      <p:sp>
        <p:nvSpPr>
          <p:cNvPr id="32" name="Szövegdoboz 31"/>
          <p:cNvSpPr txBox="1"/>
          <p:nvPr/>
        </p:nvSpPr>
        <p:spPr>
          <a:xfrm>
            <a:off x="10912918" y="4476750"/>
            <a:ext cx="1101584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-</a:t>
            </a:r>
            <a:r>
              <a:rPr lang="hu-HU" dirty="0" err="1"/>
              <a:t>h</a:t>
            </a:r>
            <a:r>
              <a:rPr lang="hu-HU" dirty="0" err="1" smtClean="0"/>
              <a:t>ígitott</a:t>
            </a:r>
            <a:r>
              <a:rPr lang="hu-HU" dirty="0" smtClean="0"/>
              <a:t> </a:t>
            </a:r>
          </a:p>
          <a:p>
            <a:r>
              <a:rPr lang="hu-HU" dirty="0" smtClean="0"/>
              <a:t>kénsav</a:t>
            </a:r>
          </a:p>
          <a:p>
            <a:endParaRPr lang="hu-HU" dirty="0" smtClean="0"/>
          </a:p>
          <a:p>
            <a:r>
              <a:rPr lang="hu-HU" dirty="0" smtClean="0"/>
              <a:t>-cinkrúd</a:t>
            </a:r>
          </a:p>
          <a:p>
            <a:endParaRPr lang="hu-HU" dirty="0" smtClean="0"/>
          </a:p>
          <a:p>
            <a:r>
              <a:rPr lang="hu-HU" dirty="0" smtClean="0"/>
              <a:t>-rézrúd</a:t>
            </a:r>
          </a:p>
          <a:p>
            <a:endParaRPr lang="hu-HU" dirty="0"/>
          </a:p>
        </p:txBody>
      </p:sp>
      <p:pic>
        <p:nvPicPr>
          <p:cNvPr id="3" name="Hang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819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313"/>
    </mc:Choice>
    <mc:Fallback xmlns="">
      <p:transition spd="slow" advTm="1063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692593" y="122741"/>
            <a:ext cx="8911687" cy="1280890"/>
          </a:xfrm>
        </p:spPr>
        <p:txBody>
          <a:bodyPr/>
          <a:lstStyle/>
          <a:p>
            <a:r>
              <a:rPr lang="hu-HU" b="1" dirty="0" smtClean="0">
                <a:solidFill>
                  <a:srgbClr val="00B050"/>
                </a:solidFill>
              </a:rPr>
              <a:t>Az elektromos fogyasztók; </a:t>
            </a:r>
            <a:br>
              <a:rPr lang="hu-HU" b="1" dirty="0" smtClean="0">
                <a:solidFill>
                  <a:srgbClr val="00B050"/>
                </a:solidFill>
              </a:rPr>
            </a:br>
            <a:endParaRPr lang="hu-HU" b="1" dirty="0">
              <a:solidFill>
                <a:srgbClr val="00B05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171379" y="1057308"/>
            <a:ext cx="8915400" cy="5164207"/>
          </a:xfrm>
        </p:spPr>
        <p:txBody>
          <a:bodyPr>
            <a:noAutofit/>
          </a:bodyPr>
          <a:lstStyle/>
          <a:p>
            <a:r>
              <a:rPr lang="hu-HU" sz="2000" dirty="0" smtClean="0"/>
              <a:t>Az elektromos </a:t>
            </a:r>
            <a:r>
              <a:rPr lang="hu-HU" sz="2000" dirty="0" smtClean="0">
                <a:solidFill>
                  <a:srgbClr val="FF0000"/>
                </a:solidFill>
              </a:rPr>
              <a:t>fogyasztók</a:t>
            </a:r>
            <a:r>
              <a:rPr lang="hu-HU" sz="2000" dirty="0" smtClean="0"/>
              <a:t> olyan berendezések, amelyek az elektromos energiát hasznosítják számunkra.</a:t>
            </a:r>
          </a:p>
          <a:p>
            <a:pPr marL="0" indent="0">
              <a:buNone/>
            </a:pPr>
            <a:r>
              <a:rPr lang="hu-HU" sz="2000" dirty="0" smtClean="0"/>
              <a:t>Pl. vasaló, számítógép, mosógép, hajszárító, izzólámpa, mobiltelefon stb.</a:t>
            </a:r>
          </a:p>
          <a:p>
            <a:pPr marL="0" indent="0">
              <a:buNone/>
            </a:pPr>
            <a:r>
              <a:rPr lang="hu-HU" sz="2000" dirty="0" smtClean="0"/>
              <a:t>Ahhoz, hogy működni tudjanak ezek a berendezések, vezetékekkel egy áramforráshoz kell kapcsolnunk. Akkor már létesítünk egy </a:t>
            </a:r>
            <a:r>
              <a:rPr lang="hu-HU" sz="2000" b="1" dirty="0" smtClean="0">
                <a:solidFill>
                  <a:srgbClr val="00B050"/>
                </a:solidFill>
              </a:rPr>
              <a:t>elektromos áramkört</a:t>
            </a:r>
            <a:r>
              <a:rPr lang="hu-HU" sz="2000" dirty="0" smtClean="0"/>
              <a:t>.</a:t>
            </a:r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endParaRPr lang="hu-HU" sz="2000" dirty="0" smtClean="0"/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endParaRPr lang="hu-HU" sz="2000" dirty="0" smtClean="0"/>
          </a:p>
          <a:p>
            <a:pPr marL="0" indent="0">
              <a:buNone/>
            </a:pPr>
            <a:endParaRPr lang="hu-HU" sz="2000" dirty="0" smtClean="0"/>
          </a:p>
          <a:p>
            <a:pPr marL="0" indent="0">
              <a:buNone/>
            </a:pPr>
            <a:r>
              <a:rPr lang="hu-HU" sz="2000" dirty="0" smtClean="0"/>
              <a:t>A legegyszerűbb </a:t>
            </a:r>
            <a:r>
              <a:rPr lang="hu-HU" sz="2000" b="1" dirty="0" smtClean="0">
                <a:solidFill>
                  <a:srgbClr val="00B050"/>
                </a:solidFill>
              </a:rPr>
              <a:t>áramkör részei</a:t>
            </a:r>
            <a:r>
              <a:rPr lang="hu-HU" sz="2000" dirty="0" smtClean="0"/>
              <a:t>: áramforrás, fogyasztó, vezetékek, kapcsoló. A kapcsolóval lehet nyitni, illetve zárni az áramkört.</a:t>
            </a:r>
            <a:endParaRPr lang="hu-HU" sz="2000" dirty="0"/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32650" y="309717"/>
            <a:ext cx="2543260" cy="1495181"/>
          </a:xfrm>
          <a:prstGeom prst="rect">
            <a:avLst/>
          </a:prstGeom>
        </p:spPr>
      </p:pic>
      <p:pic>
        <p:nvPicPr>
          <p:cNvPr id="1028" name="Picture 4" descr="Hobbielektronika - Egyszerű áramkör - YouTube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30" t="32925"/>
          <a:stretch/>
        </p:blipFill>
        <p:spPr bwMode="auto">
          <a:xfrm>
            <a:off x="5055325" y="9366069"/>
            <a:ext cx="2895509" cy="107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izika - 8. évfolyam | Sulinet Tudásbázi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3778" y="3639412"/>
            <a:ext cx="3345271" cy="2123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zövegdoboz 3"/>
          <p:cNvSpPr txBox="1"/>
          <p:nvPr/>
        </p:nvSpPr>
        <p:spPr>
          <a:xfrm>
            <a:off x="3173535" y="3557022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kapcsoló</a:t>
            </a:r>
            <a:endParaRPr lang="hu-HU" dirty="0"/>
          </a:p>
        </p:txBody>
      </p:sp>
      <p:sp>
        <p:nvSpPr>
          <p:cNvPr id="6" name="Szövegdoboz 5"/>
          <p:cNvSpPr txBox="1"/>
          <p:nvPr/>
        </p:nvSpPr>
        <p:spPr>
          <a:xfrm>
            <a:off x="6020972" y="4829197"/>
            <a:ext cx="2640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/>
              <a:t>á</a:t>
            </a:r>
            <a:r>
              <a:rPr lang="hu-HU" dirty="0" smtClean="0"/>
              <a:t>ramforrás(zsebtelep)</a:t>
            </a:r>
            <a:endParaRPr lang="hu-HU" dirty="0"/>
          </a:p>
        </p:txBody>
      </p:sp>
      <p:sp>
        <p:nvSpPr>
          <p:cNvPr id="7" name="Szövegdoboz 6"/>
          <p:cNvSpPr txBox="1"/>
          <p:nvPr/>
        </p:nvSpPr>
        <p:spPr>
          <a:xfrm>
            <a:off x="3032414" y="5351214"/>
            <a:ext cx="23182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/>
              <a:t>f</a:t>
            </a:r>
            <a:r>
              <a:rPr lang="hu-HU" dirty="0" smtClean="0"/>
              <a:t>ogyasztó(zsebizzó)</a:t>
            </a:r>
            <a:endParaRPr lang="hu-HU" dirty="0"/>
          </a:p>
        </p:txBody>
      </p:sp>
      <p:sp>
        <p:nvSpPr>
          <p:cNvPr id="8" name="Szövegdoboz 7"/>
          <p:cNvSpPr txBox="1"/>
          <p:nvPr/>
        </p:nvSpPr>
        <p:spPr>
          <a:xfrm>
            <a:off x="4374505" y="4043738"/>
            <a:ext cx="1056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/>
              <a:t>v</a:t>
            </a:r>
            <a:r>
              <a:rPr lang="hu-HU" dirty="0" smtClean="0"/>
              <a:t>ezeték</a:t>
            </a:r>
            <a:endParaRPr lang="hu-HU" dirty="0"/>
          </a:p>
        </p:txBody>
      </p:sp>
      <p:pic>
        <p:nvPicPr>
          <p:cNvPr id="9" name="Hang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46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351"/>
    </mc:Choice>
    <mc:Fallback xmlns="">
      <p:transition spd="slow" advTm="783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Az elektromos áram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223452" y="1467143"/>
            <a:ext cx="8915400" cy="3777622"/>
          </a:xfrm>
        </p:spPr>
        <p:txBody>
          <a:bodyPr/>
          <a:lstStyle/>
          <a:p>
            <a:r>
              <a:rPr lang="hu-HU" sz="2400" dirty="0" smtClean="0"/>
              <a:t>Fémekben a szabad elektronok áramlása jelenti az </a:t>
            </a:r>
            <a:r>
              <a:rPr lang="hu-HU" sz="2400" b="1" dirty="0" smtClean="0">
                <a:solidFill>
                  <a:srgbClr val="00B050"/>
                </a:solidFill>
              </a:rPr>
              <a:t>elektromos áramot</a:t>
            </a:r>
          </a:p>
          <a:p>
            <a:r>
              <a:rPr lang="hu-HU" sz="2400" dirty="0" smtClean="0"/>
              <a:t>Elektrolitokban(savak, lúgok, sók vizes oldata) és a gázokban is a negatív és a pozitív ionok mozgása okozza az </a:t>
            </a:r>
            <a:r>
              <a:rPr lang="hu-HU" sz="2400" b="1" dirty="0">
                <a:solidFill>
                  <a:srgbClr val="00B050"/>
                </a:solidFill>
              </a:rPr>
              <a:t>elektromos </a:t>
            </a:r>
            <a:r>
              <a:rPr lang="hu-HU" sz="2400" b="1" dirty="0" smtClean="0">
                <a:solidFill>
                  <a:srgbClr val="00B050"/>
                </a:solidFill>
              </a:rPr>
              <a:t>áramot</a:t>
            </a:r>
            <a:r>
              <a:rPr lang="hu-HU" sz="2400" dirty="0" smtClean="0"/>
              <a:t>.</a:t>
            </a:r>
            <a:endParaRPr lang="hu-HU" sz="2400" dirty="0"/>
          </a:p>
          <a:p>
            <a:pPr marL="0" indent="0">
              <a:buNone/>
            </a:pPr>
            <a:r>
              <a:rPr lang="hu-HU" sz="2400" dirty="0" smtClean="0"/>
              <a:t>Ahhoz hogy könnyebben le tudjunk rajzolni egy áramkört egységes jelöléseket vezettek be.</a:t>
            </a:r>
          </a:p>
          <a:p>
            <a:pPr marL="0" indent="0">
              <a:buNone/>
            </a:pPr>
            <a:r>
              <a:rPr lang="hu-HU" sz="2400" b="1" dirty="0" smtClean="0">
                <a:solidFill>
                  <a:srgbClr val="C00000"/>
                </a:solidFill>
              </a:rPr>
              <a:t>Áramköri jelölések</a:t>
            </a:r>
          </a:p>
          <a:p>
            <a:pPr marL="0" indent="0">
              <a:buNone/>
            </a:pPr>
            <a:endParaRPr lang="hu-HU" dirty="0"/>
          </a:p>
        </p:txBody>
      </p:sp>
      <p:sp>
        <p:nvSpPr>
          <p:cNvPr id="6" name="AutoShape 2" descr="Elektrosztatika Egyenáram - ppt letölten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 rotWithShape="1">
          <a:blip r:embed="rId4"/>
          <a:srcRect l="2" t="17385" r="-672" b="12124"/>
          <a:stretch/>
        </p:blipFill>
        <p:spPr>
          <a:xfrm>
            <a:off x="5921497" y="4356740"/>
            <a:ext cx="4211149" cy="2208629"/>
          </a:xfrm>
          <a:prstGeom prst="rect">
            <a:avLst/>
          </a:prstGeom>
          <a:noFill/>
        </p:spPr>
      </p:pic>
      <p:pic>
        <p:nvPicPr>
          <p:cNvPr id="4" name="Hang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50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418"/>
    </mc:Choice>
    <mc:Fallback xmlns="">
      <p:transition spd="slow" advTm="374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dirty="0" smtClean="0">
                <a:solidFill>
                  <a:srgbClr val="00B050"/>
                </a:solidFill>
              </a:rPr>
              <a:t>Kapcsolási rajz</a:t>
            </a:r>
            <a:endParaRPr lang="hu-HU" b="1" dirty="0">
              <a:solidFill>
                <a:srgbClr val="00B05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589212" y="1554480"/>
            <a:ext cx="8915400" cy="4356742"/>
          </a:xfrm>
        </p:spPr>
        <p:txBody>
          <a:bodyPr/>
          <a:lstStyle/>
          <a:p>
            <a:r>
              <a:rPr lang="hu-HU" sz="2400" dirty="0" smtClean="0"/>
              <a:t>Nézzük meg a 3. diában látható egyszerű áramkör kapcsolási rajzát.</a:t>
            </a:r>
          </a:p>
          <a:p>
            <a:pPr marL="0" indent="0">
              <a:buNone/>
            </a:pPr>
            <a:endParaRPr lang="hu-HU" sz="2400" dirty="0" smtClean="0"/>
          </a:p>
          <a:p>
            <a:pPr marL="0" indent="0">
              <a:buNone/>
            </a:pPr>
            <a:endParaRPr lang="hu-HU" sz="2400" dirty="0"/>
          </a:p>
          <a:p>
            <a:pPr marL="0" indent="0">
              <a:buNone/>
            </a:pPr>
            <a:endParaRPr lang="hu-HU" sz="2400" dirty="0" smtClean="0"/>
          </a:p>
          <a:p>
            <a:endParaRPr lang="hu-HU" sz="2400" dirty="0"/>
          </a:p>
          <a:p>
            <a:r>
              <a:rPr lang="hu-HU" sz="2400" dirty="0" smtClean="0"/>
              <a:t>Itt most a kapcsoló nyitott állásban van, tehát nem világít az izzó. Ha zárjuk az áramkört, akkor működik.</a:t>
            </a:r>
          </a:p>
          <a:p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8955" y="2835370"/>
            <a:ext cx="2857500" cy="1285875"/>
          </a:xfrm>
          <a:prstGeom prst="rect">
            <a:avLst/>
          </a:prstGeom>
        </p:spPr>
      </p:pic>
      <p:sp>
        <p:nvSpPr>
          <p:cNvPr id="5" name="Lefelé nyíl 4"/>
          <p:cNvSpPr/>
          <p:nvPr/>
        </p:nvSpPr>
        <p:spPr>
          <a:xfrm>
            <a:off x="5120640" y="2560319"/>
            <a:ext cx="484632" cy="46489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6" name="Hang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5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135"/>
    </mc:Choice>
    <mc:Fallback xmlns="">
      <p:transition spd="slow" advTm="301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4294967295"/>
          </p:nvPr>
        </p:nvSpPr>
        <p:spPr>
          <a:xfrm>
            <a:off x="3276600" y="2133600"/>
            <a:ext cx="8915400" cy="3778250"/>
          </a:xfrm>
        </p:spPr>
        <p:txBody>
          <a:bodyPr>
            <a:normAutofit/>
          </a:bodyPr>
          <a:lstStyle/>
          <a:p>
            <a:r>
              <a:rPr lang="hu-HU" sz="2400" dirty="0"/>
              <a:t>Kérném, hogy készítsétek el a füzetbe a vázlatot a bemutató  alapján</a:t>
            </a:r>
            <a:r>
              <a:rPr lang="hu-HU" sz="2400" dirty="0" smtClean="0"/>
              <a:t>.</a:t>
            </a:r>
          </a:p>
          <a:p>
            <a:r>
              <a:rPr lang="hu-HU" sz="2400" dirty="0" smtClean="0"/>
              <a:t>Tanulni a tankönyv16.o-18.oldalig </a:t>
            </a:r>
          </a:p>
          <a:p>
            <a:r>
              <a:rPr lang="hu-HU" sz="2400" dirty="0" smtClean="0"/>
              <a:t>Írásbeli : Mf 9.10 oldal</a:t>
            </a:r>
          </a:p>
          <a:p>
            <a:r>
              <a:rPr lang="hu-HU" sz="2400" dirty="0" smtClean="0"/>
              <a:t>Jó munkát kívánok!</a:t>
            </a:r>
          </a:p>
          <a:p>
            <a:pPr marL="0" indent="0">
              <a:buNone/>
            </a:pPr>
            <a:r>
              <a:rPr lang="hu-HU" sz="2400" dirty="0" smtClean="0"/>
              <a:t>Gabi néni</a:t>
            </a:r>
            <a:endParaRPr lang="hu-HU" sz="2400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74106" y="4185995"/>
            <a:ext cx="2057400" cy="2198875"/>
          </a:xfrm>
          <a:prstGeom prst="rect">
            <a:avLst/>
          </a:prstGeom>
        </p:spPr>
      </p:pic>
      <p:pic>
        <p:nvPicPr>
          <p:cNvPr id="2" name="Hang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530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40"/>
    </mc:Choice>
    <mc:Fallback xmlns="">
      <p:transition spd="slow" advTm="198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zálak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401</TotalTime>
  <Words>350</Words>
  <Application>Microsoft Office PowerPoint</Application>
  <PresentationFormat>Szélesvásznú</PresentationFormat>
  <Paragraphs>59</Paragraphs>
  <Slides>6</Slides>
  <Notes>0</Notes>
  <HiddenSlides>0</HiddenSlides>
  <MMClips>6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Wingdings 3</vt:lpstr>
      <vt:lpstr>Szálak</vt:lpstr>
      <vt:lpstr>Az elektromos áram és az elektromos áramkör</vt:lpstr>
      <vt:lpstr>Az áramforrás</vt:lpstr>
      <vt:lpstr>Az elektromos fogyasztók;  </vt:lpstr>
      <vt:lpstr>Az elektromos áram</vt:lpstr>
      <vt:lpstr>Kapcsolási rajz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Az elektromos áram és az elektromos áramkör</dc:title>
  <dc:creator>gabriella bense</dc:creator>
  <cp:lastModifiedBy>Szabó Éva</cp:lastModifiedBy>
  <cp:revision>23</cp:revision>
  <dcterms:created xsi:type="dcterms:W3CDTF">2020-04-20T06:31:31Z</dcterms:created>
  <dcterms:modified xsi:type="dcterms:W3CDTF">2020-04-27T06:20:53Z</dcterms:modified>
</cp:coreProperties>
</file>