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924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4919B-4047-4DB1-8B39-23A42AEBA556}" type="datetimeFigureOut">
              <a:rPr lang="hu-HU" smtClean="0"/>
              <a:t>2020. 05. 07.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0ADBC-3396-4FFB-9E58-A6AB70DCADD4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827584" y="1124744"/>
            <a:ext cx="7772400" cy="1470025"/>
          </a:xfrm>
        </p:spPr>
        <p:txBody>
          <a:bodyPr>
            <a:normAutofit/>
          </a:bodyPr>
          <a:lstStyle/>
          <a:p>
            <a:r>
              <a:rPr lang="hu-HU" sz="4800" b="1" dirty="0" smtClean="0">
                <a:solidFill>
                  <a:srgbClr val="FF0000"/>
                </a:solidFill>
              </a:rPr>
              <a:t>Matek akadálypálya</a:t>
            </a:r>
            <a:endParaRPr lang="hu-HU" sz="4800" b="1" dirty="0">
              <a:solidFill>
                <a:srgbClr val="FF0000"/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AutoShape 2" descr="Képtalálatok a következőre: matek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76870"/>
            <a:ext cx="5472608" cy="4010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Képtalálatok a következőre: mate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880320" cy="152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53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79512" y="188640"/>
            <a:ext cx="835292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/>
              <a:t>Meglepetésként </a:t>
            </a:r>
            <a:r>
              <a:rPr lang="hu-HU" sz="2000" dirty="0" smtClean="0"/>
              <a:t>egy matekos akadálypályát terveztem nektek.</a:t>
            </a:r>
          </a:p>
          <a:p>
            <a:endParaRPr lang="hu-HU" sz="2000" dirty="0"/>
          </a:p>
          <a:p>
            <a:r>
              <a:rPr lang="hu-HU" sz="2000" dirty="0" smtClean="0"/>
              <a:t>Ehhez azonban a </a:t>
            </a:r>
            <a:r>
              <a:rPr lang="hu-HU" sz="2000" dirty="0" smtClean="0"/>
              <a:t>Ti </a:t>
            </a:r>
            <a:r>
              <a:rPr lang="hu-HU" sz="2000" dirty="0" smtClean="0"/>
              <a:t>segítségetekre is szükségem lesz, hiszen otthon </a:t>
            </a:r>
            <a:r>
              <a:rPr lang="hu-HU" sz="2000" dirty="0" smtClean="0"/>
              <a:t>Nektek </a:t>
            </a:r>
            <a:r>
              <a:rPr lang="hu-HU" sz="2000" dirty="0" smtClean="0"/>
              <a:t>kell kialakítani az akadálypályát apa/anya/mama/papa/tesó segítségével.</a:t>
            </a:r>
          </a:p>
          <a:p>
            <a:endParaRPr lang="hu-HU" sz="2000" dirty="0"/>
          </a:p>
          <a:p>
            <a:r>
              <a:rPr lang="hu-H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 tesódnak van kedve, csatlakozzon ő is!</a:t>
            </a:r>
          </a:p>
          <a:p>
            <a:endParaRPr lang="hu-HU" sz="2000" dirty="0"/>
          </a:p>
          <a:p>
            <a:endParaRPr lang="hu-HU" dirty="0"/>
          </a:p>
        </p:txBody>
      </p:sp>
      <p:pic>
        <p:nvPicPr>
          <p:cNvPr id="2050" name="Picture 2" descr="Képtalálatok a következőre: matek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346" y="2466468"/>
            <a:ext cx="5207621" cy="417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09728"/>
            <a:ext cx="144847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41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éptalálatok a következőre: matek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790" y="4337720"/>
            <a:ext cx="170521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zövegdoboz 1"/>
          <p:cNvSpPr txBox="1"/>
          <p:nvPr/>
        </p:nvSpPr>
        <p:spPr>
          <a:xfrm>
            <a:off x="755576" y="476672"/>
            <a:ext cx="748883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 smtClean="0">
                <a:solidFill>
                  <a:srgbClr val="FF0000"/>
                </a:solidFill>
              </a:rPr>
              <a:t>AZ AKADÁLYPÁLYA SZABÁLYAI</a:t>
            </a:r>
          </a:p>
          <a:p>
            <a:pPr>
              <a:lnSpc>
                <a:spcPct val="150000"/>
              </a:lnSpc>
            </a:pPr>
            <a:endParaRPr lang="hu-HU" sz="20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u-HU" sz="2000" dirty="0" smtClean="0"/>
              <a:t>Minden feladatot egy külön dián kapsz meg. Ha megoldottad a példát/feladatot helyesen, akkor mehetsz a következő állomására az akadálypályának és léptetheted a diát.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hu-HU" sz="20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u-HU" sz="2000" dirty="0" smtClean="0"/>
              <a:t>Mozgásos </a:t>
            </a:r>
            <a:r>
              <a:rPr lang="hu-HU" sz="2000" dirty="0" smtClean="0"/>
              <a:t>feladatok jele:</a:t>
            </a:r>
            <a:endParaRPr lang="hu-HU" sz="2000" dirty="0"/>
          </a:p>
        </p:txBody>
      </p:sp>
      <p:pic>
        <p:nvPicPr>
          <p:cNvPr id="3076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0498">
            <a:off x="165563" y="140045"/>
            <a:ext cx="123825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868" y="3093197"/>
            <a:ext cx="756124" cy="75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17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683568" y="548202"/>
            <a:ext cx="748883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 smtClean="0">
                <a:solidFill>
                  <a:srgbClr val="FF0000"/>
                </a:solidFill>
              </a:rPr>
              <a:t>AZ AKADÁLYPÁLYA KIALAKÍTÁSA</a:t>
            </a:r>
          </a:p>
          <a:p>
            <a:endParaRPr lang="hu-HU" dirty="0">
              <a:solidFill>
                <a:srgbClr val="FF0000"/>
              </a:solidFill>
            </a:endParaRPr>
          </a:p>
          <a:p>
            <a:r>
              <a:rPr lang="hu-HU" sz="3200" dirty="0" smtClean="0">
                <a:solidFill>
                  <a:srgbClr val="FF0000"/>
                </a:solidFill>
              </a:rPr>
              <a:t>Amire szükséged lesz: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hu-HU" sz="2400" dirty="0" smtClean="0"/>
              <a:t>10 db kisebb papír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hu-HU" sz="2400" dirty="0" smtClean="0"/>
              <a:t>1 db Grafitceruza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hu-HU" sz="2400" dirty="0" smtClean="0"/>
              <a:t>15 db színes ceruza</a:t>
            </a:r>
          </a:p>
          <a:p>
            <a:endParaRPr lang="hu-HU" dirty="0">
              <a:solidFill>
                <a:srgbClr val="FF0000"/>
              </a:solidFill>
            </a:endParaRPr>
          </a:p>
          <a:p>
            <a:r>
              <a:rPr lang="hu-HU" sz="3200" dirty="0" smtClean="0">
                <a:solidFill>
                  <a:srgbClr val="FF0000"/>
                </a:solidFill>
              </a:rPr>
              <a:t>Így helyezd el a tárgyakat: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hu-HU" sz="2000" dirty="0" smtClean="0"/>
              <a:t>A papírokra egyesével írd fel a számokat 1-10-ig.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hu-HU" sz="2000" dirty="0" smtClean="0"/>
              <a:t>Ezeket a papírokat helyezd el növekvő sorrendben a lakásban elszórva, hiszen ezek lesznek az akadályok számai, ezeken kell majd haladni.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hu-HU" sz="2000" dirty="0" smtClean="0"/>
              <a:t>A papírokat úgy helyezd el, hogy gyakran lesz mozgásos feladat (pl. ugrás, felülés, stb.).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hu-HU" sz="2000" dirty="0" smtClean="0"/>
              <a:t>A negyedik számú akadályhoz készítsd oda a 15 db színes ceruzát!</a:t>
            </a:r>
          </a:p>
          <a:p>
            <a:endParaRPr lang="hu-HU" sz="2000" dirty="0" smtClean="0"/>
          </a:p>
        </p:txBody>
      </p:sp>
      <p:sp>
        <p:nvSpPr>
          <p:cNvPr id="3" name="AutoShape 2" descr="Képtalálatok a következőre: exatlon pály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24745"/>
            <a:ext cx="3888432" cy="199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81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éptalálatok a következőre: matek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691" y="2852936"/>
            <a:ext cx="3886200" cy="3686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zövegdoboz 1"/>
          <p:cNvSpPr txBox="1"/>
          <p:nvPr/>
        </p:nvSpPr>
        <p:spPr>
          <a:xfrm>
            <a:off x="179512" y="908720"/>
            <a:ext cx="8640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dirty="0" smtClean="0">
                <a:solidFill>
                  <a:srgbClr val="FF0000"/>
                </a:solidFill>
              </a:rPr>
              <a:t>AKADÁLYPÁLYA 1. ÁLLOMÁSA</a:t>
            </a:r>
          </a:p>
          <a:p>
            <a:endParaRPr lang="hu-HU" sz="4400" dirty="0">
              <a:solidFill>
                <a:srgbClr val="FF0000"/>
              </a:solidFill>
            </a:endParaRPr>
          </a:p>
          <a:p>
            <a:r>
              <a:rPr lang="hu-HU" sz="3200" dirty="0" smtClean="0"/>
              <a:t>FELADAT:</a:t>
            </a:r>
          </a:p>
          <a:p>
            <a:endParaRPr lang="hu-HU" sz="3200" dirty="0"/>
          </a:p>
          <a:p>
            <a:r>
              <a:rPr lang="hu-HU" sz="3200" dirty="0" smtClean="0"/>
              <a:t>Mondd </a:t>
            </a:r>
            <a:r>
              <a:rPr lang="hu-HU" sz="3200" dirty="0" smtClean="0"/>
              <a:t>el 0-20-ig a páros számokat páros lábon </a:t>
            </a:r>
            <a:r>
              <a:rPr lang="hu-HU" sz="3200" dirty="0" smtClean="0"/>
              <a:t>ugrálva!</a:t>
            </a:r>
            <a:endParaRPr lang="hu-HU" sz="3200" dirty="0"/>
          </a:p>
        </p:txBody>
      </p:sp>
      <p:pic>
        <p:nvPicPr>
          <p:cNvPr id="4100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6" y="4841736"/>
            <a:ext cx="1841894" cy="184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81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Képtalálatok a következőre: kérdőj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996952"/>
            <a:ext cx="2758444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zövegdoboz 1"/>
          <p:cNvSpPr txBox="1"/>
          <p:nvPr/>
        </p:nvSpPr>
        <p:spPr>
          <a:xfrm>
            <a:off x="467544" y="625979"/>
            <a:ext cx="828092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dirty="0">
                <a:solidFill>
                  <a:srgbClr val="FF0000"/>
                </a:solidFill>
              </a:rPr>
              <a:t>AKADÁLYPÁLYA 2</a:t>
            </a:r>
            <a:r>
              <a:rPr lang="hu-HU" sz="4400" dirty="0" smtClean="0">
                <a:solidFill>
                  <a:srgbClr val="FF0000"/>
                </a:solidFill>
              </a:rPr>
              <a:t>. </a:t>
            </a:r>
            <a:r>
              <a:rPr lang="hu-HU" sz="4400" dirty="0">
                <a:solidFill>
                  <a:srgbClr val="FF0000"/>
                </a:solidFill>
              </a:rPr>
              <a:t>ÁLLOMÁSA</a:t>
            </a:r>
          </a:p>
          <a:p>
            <a:endParaRPr lang="hu-HU" sz="4400" dirty="0"/>
          </a:p>
          <a:p>
            <a:r>
              <a:rPr lang="hu-HU" sz="3200" dirty="0"/>
              <a:t>FELADAT</a:t>
            </a:r>
            <a:r>
              <a:rPr lang="hu-HU" sz="3200" dirty="0" smtClean="0"/>
              <a:t>:</a:t>
            </a:r>
          </a:p>
          <a:p>
            <a:r>
              <a:rPr lang="hu-HU" sz="3200" dirty="0" smtClean="0"/>
              <a:t>Vizsgáld meg a számsort! Mi lehet a szabály?Ha tudod, folytasd 5 elemmel a számsort!</a:t>
            </a:r>
          </a:p>
          <a:p>
            <a:endParaRPr lang="hu-HU" dirty="0"/>
          </a:p>
          <a:p>
            <a:endParaRPr lang="hu-HU" dirty="0" smtClean="0"/>
          </a:p>
          <a:p>
            <a:r>
              <a:rPr lang="hu-HU" sz="2800" dirty="0" smtClean="0"/>
              <a:t>19</a:t>
            </a:r>
            <a:r>
              <a:rPr lang="hu-HU" sz="2800" dirty="0" smtClean="0"/>
              <a:t>	</a:t>
            </a:r>
            <a:r>
              <a:rPr lang="hu-HU" sz="2800" dirty="0" smtClean="0"/>
              <a:t>17</a:t>
            </a:r>
            <a:r>
              <a:rPr lang="hu-HU" sz="2800" dirty="0" smtClean="0"/>
              <a:t>	</a:t>
            </a:r>
            <a:r>
              <a:rPr lang="hu-HU" sz="2800" dirty="0" smtClean="0"/>
              <a:t>15</a:t>
            </a:r>
            <a:r>
              <a:rPr lang="hu-HU" sz="2800" dirty="0" smtClean="0"/>
              <a:t>	</a:t>
            </a:r>
            <a:r>
              <a:rPr lang="hu-HU" sz="2800" dirty="0" smtClean="0"/>
              <a:t>13</a:t>
            </a:r>
            <a:r>
              <a:rPr lang="hu-HU" dirty="0" smtClean="0"/>
              <a:t>	___	___	___	___	___</a:t>
            </a:r>
            <a:endParaRPr lang="hu-HU" dirty="0"/>
          </a:p>
          <a:p>
            <a:endParaRPr lang="hu-HU" dirty="0"/>
          </a:p>
        </p:txBody>
      </p:sp>
      <p:pic>
        <p:nvPicPr>
          <p:cNvPr id="5122" name="Picture 2" descr="Képtalálatok a következőre: mate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836852"/>
            <a:ext cx="2160240" cy="1949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12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251520" y="476672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>
                <a:solidFill>
                  <a:srgbClr val="FF0000"/>
                </a:solidFill>
              </a:rPr>
              <a:t>AKADÁLYPÁLYA </a:t>
            </a:r>
            <a:r>
              <a:rPr lang="hu-HU" sz="3200" dirty="0" smtClean="0">
                <a:solidFill>
                  <a:srgbClr val="FF0000"/>
                </a:solidFill>
              </a:rPr>
              <a:t>3. </a:t>
            </a:r>
            <a:r>
              <a:rPr lang="hu-HU" sz="3200" dirty="0">
                <a:solidFill>
                  <a:srgbClr val="FF0000"/>
                </a:solidFill>
              </a:rPr>
              <a:t>ÁLLOMÁSA</a:t>
            </a:r>
          </a:p>
          <a:p>
            <a:endParaRPr lang="hu-HU" dirty="0"/>
          </a:p>
          <a:p>
            <a:r>
              <a:rPr lang="hu-HU" sz="2000" dirty="0"/>
              <a:t>FELADAT</a:t>
            </a:r>
            <a:r>
              <a:rPr lang="hu-HU" sz="2000" dirty="0" smtClean="0"/>
              <a:t>:</a:t>
            </a:r>
          </a:p>
          <a:p>
            <a:endParaRPr lang="hu-HU" sz="2000" dirty="0" smtClean="0"/>
          </a:p>
          <a:p>
            <a:r>
              <a:rPr lang="hu-HU" sz="2000" dirty="0" smtClean="0"/>
              <a:t>Csinálj			</a:t>
            </a:r>
            <a:r>
              <a:rPr lang="hu-HU" sz="2000" dirty="0" smtClean="0"/>
              <a:t>3</a:t>
            </a:r>
            <a:r>
              <a:rPr lang="hu-HU" sz="2000" dirty="0" smtClean="0"/>
              <a:t>+8</a:t>
            </a:r>
            <a:r>
              <a:rPr lang="hu-HU" sz="2000" dirty="0" smtClean="0"/>
              <a:t> </a:t>
            </a:r>
            <a:r>
              <a:rPr lang="hu-HU" sz="2000" dirty="0" smtClean="0"/>
              <a:t>karkörzést előre</a:t>
            </a:r>
          </a:p>
          <a:p>
            <a:endParaRPr lang="hu-HU" sz="2000" dirty="0" smtClean="0"/>
          </a:p>
          <a:p>
            <a:r>
              <a:rPr lang="hu-HU" sz="2000" dirty="0" smtClean="0"/>
              <a:t>Karkörzést hátra</a:t>
            </a:r>
            <a:r>
              <a:rPr lang="hu-HU" sz="2000" dirty="0" smtClean="0"/>
              <a:t>		</a:t>
            </a:r>
            <a:r>
              <a:rPr lang="hu-HU" sz="2000" dirty="0" smtClean="0"/>
              <a:t>4</a:t>
            </a:r>
            <a:r>
              <a:rPr lang="hu-HU" sz="2000" dirty="0" smtClean="0"/>
              <a:t>+9</a:t>
            </a:r>
            <a:r>
              <a:rPr lang="hu-HU" sz="2000" dirty="0" smtClean="0"/>
              <a:t>-et</a:t>
            </a:r>
            <a:endParaRPr lang="hu-HU" sz="2000" dirty="0" smtClean="0"/>
          </a:p>
          <a:p>
            <a:endParaRPr lang="hu-HU" sz="2000" dirty="0" smtClean="0"/>
          </a:p>
          <a:p>
            <a:r>
              <a:rPr lang="hu-HU" sz="2000" dirty="0" smtClean="0"/>
              <a:t>Ugorj			</a:t>
            </a:r>
            <a:r>
              <a:rPr lang="hu-HU" sz="2000" dirty="0" smtClean="0"/>
              <a:t>18-8</a:t>
            </a:r>
            <a:r>
              <a:rPr lang="hu-HU" sz="2000" dirty="0" smtClean="0"/>
              <a:t>-at</a:t>
            </a:r>
            <a:endParaRPr lang="hu-HU" sz="2000" dirty="0" smtClean="0"/>
          </a:p>
          <a:p>
            <a:endParaRPr lang="hu-HU" sz="2000" dirty="0" smtClean="0"/>
          </a:p>
          <a:p>
            <a:r>
              <a:rPr lang="hu-HU" sz="2000" dirty="0" smtClean="0"/>
              <a:t>Körözz a csípőddel	</a:t>
            </a:r>
            <a:r>
              <a:rPr lang="hu-HU" sz="2000" dirty="0" smtClean="0"/>
              <a:t>8</a:t>
            </a:r>
            <a:r>
              <a:rPr lang="hu-HU" sz="2000" dirty="0" smtClean="0"/>
              <a:t>+3</a:t>
            </a:r>
            <a:r>
              <a:rPr lang="hu-HU" sz="2000" dirty="0" smtClean="0"/>
              <a:t>-at</a:t>
            </a:r>
            <a:endParaRPr lang="hu-HU" sz="2000" dirty="0" smtClean="0"/>
          </a:p>
          <a:p>
            <a:endParaRPr lang="hu-HU" sz="2000" dirty="0" smtClean="0"/>
          </a:p>
          <a:p>
            <a:endParaRPr lang="hu-HU" sz="2000" dirty="0" smtClean="0"/>
          </a:p>
          <a:p>
            <a:endParaRPr lang="hu-HU" dirty="0" smtClean="0"/>
          </a:p>
        </p:txBody>
      </p:sp>
      <p:pic>
        <p:nvPicPr>
          <p:cNvPr id="3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6" y="5046081"/>
            <a:ext cx="1841894" cy="184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Képtalálatok a következőre: claping hands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949663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Képtalálatok a következőre: PE lesson  gyerekek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372" y="232052"/>
            <a:ext cx="1987611" cy="143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Képtalálatok a következőre: jumping kids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978" y="2276872"/>
            <a:ext cx="1125045" cy="16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9" descr="Képtalálatok a következőre: törzsdönté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6156" name="Picture 12" descr="Képtalálatok a következőre: matek clip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636" y="3953995"/>
            <a:ext cx="3043976" cy="271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71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doboz 2"/>
          <p:cNvSpPr txBox="1"/>
          <p:nvPr/>
        </p:nvSpPr>
        <p:spPr>
          <a:xfrm>
            <a:off x="683568" y="764704"/>
            <a:ext cx="698477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>
                <a:solidFill>
                  <a:srgbClr val="FF0000"/>
                </a:solidFill>
              </a:rPr>
              <a:t>AKADÁLYPÁLYA </a:t>
            </a:r>
            <a:r>
              <a:rPr lang="hu-HU" sz="4000" dirty="0" smtClean="0">
                <a:solidFill>
                  <a:srgbClr val="FF0000"/>
                </a:solidFill>
              </a:rPr>
              <a:t>4. </a:t>
            </a:r>
            <a:r>
              <a:rPr lang="hu-HU" sz="4000" dirty="0">
                <a:solidFill>
                  <a:srgbClr val="FF0000"/>
                </a:solidFill>
              </a:rPr>
              <a:t>ÁLLOMÁSA</a:t>
            </a:r>
          </a:p>
          <a:p>
            <a:endParaRPr lang="hu-HU" dirty="0"/>
          </a:p>
          <a:p>
            <a:r>
              <a:rPr lang="hu-HU" sz="2400" dirty="0"/>
              <a:t>FELADAT</a:t>
            </a:r>
            <a:r>
              <a:rPr lang="hu-HU" sz="2400" dirty="0" smtClean="0"/>
              <a:t>:</a:t>
            </a:r>
          </a:p>
          <a:p>
            <a:r>
              <a:rPr lang="hu-HU" sz="2400" dirty="0" smtClean="0"/>
              <a:t>Tedd ki magad elé a 15 db ceruzát! Majd oldd meg a feladatot</a:t>
            </a:r>
            <a:r>
              <a:rPr lang="hu-HU" sz="2400" dirty="0" smtClean="0"/>
              <a:t>! Írhatsz a papírodra, ha szükséges!</a:t>
            </a:r>
            <a:endParaRPr lang="hu-HU" sz="2400" dirty="0" smtClean="0"/>
          </a:p>
          <a:p>
            <a:endParaRPr lang="hu-HU" sz="2400" dirty="0"/>
          </a:p>
          <a:p>
            <a:r>
              <a:rPr lang="hu-HU" sz="2400" b="1" dirty="0" smtClean="0"/>
              <a:t>Petinek 15 db ceruzája van. Ez a sok ceruza sajnos nem fér bele </a:t>
            </a:r>
            <a:r>
              <a:rPr lang="hu-HU" sz="2400" b="1" dirty="0"/>
              <a:t>a</a:t>
            </a:r>
            <a:r>
              <a:rPr lang="hu-HU" sz="2400" b="1" dirty="0" smtClean="0"/>
              <a:t> tolltartójába, </a:t>
            </a:r>
            <a:r>
              <a:rPr lang="hu-HU" sz="2400" b="1" dirty="0" smtClean="0"/>
              <a:t>ezért Peti </a:t>
            </a:r>
            <a:r>
              <a:rPr lang="hu-HU" sz="2400" b="1" dirty="0" smtClean="0"/>
              <a:t>elvesz belőle 6-ot, hogy szépen be tudja őket helyezni.</a:t>
            </a:r>
            <a:endParaRPr lang="hu-HU" sz="2400" b="1" dirty="0" smtClean="0"/>
          </a:p>
          <a:p>
            <a:endParaRPr lang="hu-HU" sz="2400" b="1" dirty="0" smtClean="0"/>
          </a:p>
          <a:p>
            <a:r>
              <a:rPr lang="hu-HU" sz="2400" b="1" dirty="0" smtClean="0"/>
              <a:t>Melyik művelettel tudja Peti megoldani a problémát?</a:t>
            </a:r>
          </a:p>
          <a:p>
            <a:endParaRPr lang="hu-HU" sz="2400" b="1" dirty="0"/>
          </a:p>
          <a:p>
            <a:r>
              <a:rPr lang="hu-HU" sz="2400" b="1" dirty="0" smtClean="0"/>
              <a:t>Hány ceruza fog </a:t>
            </a:r>
            <a:r>
              <a:rPr lang="hu-HU" sz="2400" b="1" dirty="0" smtClean="0"/>
              <a:t>a tolltartójába </a:t>
            </a:r>
            <a:r>
              <a:rPr lang="hu-HU" sz="2400" b="1" dirty="0" smtClean="0"/>
              <a:t>kerülni?</a:t>
            </a:r>
            <a:endParaRPr lang="hu-HU" sz="2400" b="1" dirty="0"/>
          </a:p>
          <a:p>
            <a:endParaRPr lang="hu-HU" dirty="0"/>
          </a:p>
        </p:txBody>
      </p:sp>
      <p:sp>
        <p:nvSpPr>
          <p:cNvPr id="4" name="AutoShape 2" descr="Képtalálatok a következőre: ceruza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60338"/>
            <a:ext cx="1800225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971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323528" y="476672"/>
            <a:ext cx="777686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>
                <a:solidFill>
                  <a:srgbClr val="FF0000"/>
                </a:solidFill>
              </a:rPr>
              <a:t>AKADÁLYPÁLYA </a:t>
            </a:r>
            <a:r>
              <a:rPr lang="hu-HU" sz="4000" dirty="0" smtClean="0">
                <a:solidFill>
                  <a:srgbClr val="FF0000"/>
                </a:solidFill>
              </a:rPr>
              <a:t>5. </a:t>
            </a:r>
            <a:r>
              <a:rPr lang="hu-HU" sz="4000" dirty="0">
                <a:solidFill>
                  <a:srgbClr val="FF0000"/>
                </a:solidFill>
              </a:rPr>
              <a:t>ÁLLOMÁSA</a:t>
            </a:r>
          </a:p>
          <a:p>
            <a:endParaRPr lang="hu-HU" dirty="0"/>
          </a:p>
          <a:p>
            <a:r>
              <a:rPr lang="hu-HU" sz="3200" dirty="0"/>
              <a:t>FELADAT</a:t>
            </a:r>
            <a:r>
              <a:rPr lang="hu-HU" sz="3200" dirty="0" smtClean="0"/>
              <a:t>:</a:t>
            </a:r>
          </a:p>
          <a:p>
            <a:endParaRPr lang="hu-HU" sz="3200" dirty="0" smtClean="0"/>
          </a:p>
          <a:p>
            <a:r>
              <a:rPr lang="hu-HU" sz="3200" dirty="0" smtClean="0"/>
              <a:t>Mondd el </a:t>
            </a:r>
            <a:r>
              <a:rPr lang="hu-HU" sz="3200" dirty="0" smtClean="0"/>
              <a:t>a kétjegyű számokat 20-ig indiánszökdeléssel helyben!</a:t>
            </a:r>
            <a:endParaRPr lang="hu-HU" sz="3200" dirty="0"/>
          </a:p>
          <a:p>
            <a:endParaRPr lang="hu-HU" sz="3200" dirty="0"/>
          </a:p>
        </p:txBody>
      </p:sp>
      <p:pic>
        <p:nvPicPr>
          <p:cNvPr id="3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6" y="5046081"/>
            <a:ext cx="1841894" cy="184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Képtalálatok a következőre: matek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274431"/>
            <a:ext cx="2247900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09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323528" y="332656"/>
            <a:ext cx="828092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>
                <a:solidFill>
                  <a:srgbClr val="FF0000"/>
                </a:solidFill>
              </a:rPr>
              <a:t>AKADÁLYPÁLYA </a:t>
            </a:r>
            <a:r>
              <a:rPr lang="hu-HU" sz="4000" dirty="0" smtClean="0">
                <a:solidFill>
                  <a:srgbClr val="FF0000"/>
                </a:solidFill>
              </a:rPr>
              <a:t>6. </a:t>
            </a:r>
            <a:r>
              <a:rPr lang="hu-HU" sz="4000" dirty="0">
                <a:solidFill>
                  <a:srgbClr val="FF0000"/>
                </a:solidFill>
              </a:rPr>
              <a:t>ÁLLOMÁSA</a:t>
            </a:r>
          </a:p>
          <a:p>
            <a:endParaRPr lang="hu-HU" dirty="0"/>
          </a:p>
          <a:p>
            <a:r>
              <a:rPr lang="hu-HU" sz="3200" dirty="0"/>
              <a:t>FELADAT</a:t>
            </a:r>
            <a:r>
              <a:rPr lang="hu-HU" sz="3200" dirty="0" smtClean="0"/>
              <a:t>:</a:t>
            </a:r>
          </a:p>
          <a:p>
            <a:endParaRPr lang="hu-HU" sz="3200" dirty="0"/>
          </a:p>
          <a:p>
            <a:r>
              <a:rPr lang="hu-HU" sz="3200" dirty="0" smtClean="0"/>
              <a:t>Csinálj </a:t>
            </a:r>
            <a:r>
              <a:rPr lang="hu-HU" sz="3200" dirty="0" smtClean="0"/>
              <a:t>8+8 </a:t>
            </a:r>
            <a:r>
              <a:rPr lang="hu-HU" sz="3200" dirty="0" smtClean="0"/>
              <a:t>felülést!</a:t>
            </a:r>
            <a:endParaRPr lang="hu-HU" sz="3200" dirty="0"/>
          </a:p>
          <a:p>
            <a:endParaRPr lang="hu-HU" dirty="0"/>
          </a:p>
        </p:txBody>
      </p:sp>
      <p:pic>
        <p:nvPicPr>
          <p:cNvPr id="3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6" y="5046081"/>
            <a:ext cx="1841894" cy="184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Képtalálatok a következőre: pe lesson sit upskid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348880"/>
            <a:ext cx="4165240" cy="389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32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323528" y="548680"/>
            <a:ext cx="799288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>
                <a:solidFill>
                  <a:srgbClr val="FF0000"/>
                </a:solidFill>
              </a:rPr>
              <a:t>AKADÁLYPÁLYA </a:t>
            </a:r>
            <a:r>
              <a:rPr lang="hu-HU" sz="4000" dirty="0" smtClean="0">
                <a:solidFill>
                  <a:srgbClr val="FF0000"/>
                </a:solidFill>
              </a:rPr>
              <a:t>7. </a:t>
            </a:r>
            <a:r>
              <a:rPr lang="hu-HU" sz="4000" dirty="0">
                <a:solidFill>
                  <a:srgbClr val="FF0000"/>
                </a:solidFill>
              </a:rPr>
              <a:t>ÁLLOMÁSA</a:t>
            </a:r>
          </a:p>
          <a:p>
            <a:endParaRPr lang="hu-HU" dirty="0"/>
          </a:p>
          <a:p>
            <a:r>
              <a:rPr lang="hu-HU" sz="3200" dirty="0"/>
              <a:t>FELADAT</a:t>
            </a:r>
            <a:r>
              <a:rPr lang="hu-HU" sz="3200" dirty="0" smtClean="0"/>
              <a:t>:</a:t>
            </a:r>
          </a:p>
          <a:p>
            <a:endParaRPr lang="hu-HU" sz="3200" dirty="0"/>
          </a:p>
          <a:p>
            <a:r>
              <a:rPr lang="hu-HU" sz="3200" dirty="0" smtClean="0"/>
              <a:t>Csinál </a:t>
            </a:r>
            <a:r>
              <a:rPr lang="hu-HU" sz="3200" dirty="0" smtClean="0"/>
              <a:t>3+8 </a:t>
            </a:r>
            <a:r>
              <a:rPr lang="hu-HU" sz="3200" dirty="0" smtClean="0"/>
              <a:t>fekvőtámaszt!</a:t>
            </a:r>
            <a:endParaRPr lang="hu-HU" sz="3200" dirty="0"/>
          </a:p>
          <a:p>
            <a:endParaRPr lang="hu-HU" sz="3200" dirty="0"/>
          </a:p>
        </p:txBody>
      </p:sp>
      <p:pic>
        <p:nvPicPr>
          <p:cNvPr id="3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6" y="4653136"/>
            <a:ext cx="1841894" cy="184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Képtalálatok a következőre: pe lesson push upskid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567" y="2780928"/>
            <a:ext cx="2838425" cy="3020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551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539552" y="548680"/>
            <a:ext cx="777686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>
                <a:solidFill>
                  <a:srgbClr val="FF0000"/>
                </a:solidFill>
              </a:rPr>
              <a:t>AKADÁLYPÁLYA </a:t>
            </a:r>
            <a:r>
              <a:rPr lang="hu-HU" sz="4000" dirty="0" smtClean="0">
                <a:solidFill>
                  <a:srgbClr val="FF0000"/>
                </a:solidFill>
              </a:rPr>
              <a:t>8. </a:t>
            </a:r>
            <a:r>
              <a:rPr lang="hu-HU" sz="4000" dirty="0">
                <a:solidFill>
                  <a:srgbClr val="FF0000"/>
                </a:solidFill>
              </a:rPr>
              <a:t>ÁLLOMÁSA</a:t>
            </a:r>
          </a:p>
          <a:p>
            <a:endParaRPr lang="hu-HU" dirty="0"/>
          </a:p>
          <a:p>
            <a:r>
              <a:rPr lang="hu-HU" sz="2000" dirty="0"/>
              <a:t>FELADAT</a:t>
            </a:r>
            <a:r>
              <a:rPr lang="hu-HU" sz="2000" dirty="0" smtClean="0"/>
              <a:t>:</a:t>
            </a:r>
          </a:p>
          <a:p>
            <a:r>
              <a:rPr lang="hu-HU" sz="2000" dirty="0" smtClean="0"/>
              <a:t>Oldd meg </a:t>
            </a:r>
            <a:r>
              <a:rPr lang="hu-HU" sz="2000" dirty="0" smtClean="0"/>
              <a:t>a következő műveleteket</a:t>
            </a:r>
            <a:r>
              <a:rPr lang="hu-HU" sz="2000" dirty="0" smtClean="0"/>
              <a:t>! Használhatod a papírodat!</a:t>
            </a:r>
            <a:endParaRPr lang="hu-HU" sz="2000" dirty="0" smtClean="0"/>
          </a:p>
          <a:p>
            <a:endParaRPr lang="hu-HU" sz="2000" b="1" dirty="0"/>
          </a:p>
          <a:p>
            <a:r>
              <a:rPr lang="hu-HU" sz="2000" b="1" dirty="0" smtClean="0"/>
              <a:t>9 és 4 összege</a:t>
            </a:r>
            <a:endParaRPr lang="hu-HU" sz="2000" b="1" dirty="0" smtClean="0"/>
          </a:p>
          <a:p>
            <a:r>
              <a:rPr lang="hu-HU" sz="2000" b="1" dirty="0" smtClean="0"/>
              <a:t>14 és 8 különbsége</a:t>
            </a:r>
            <a:endParaRPr lang="hu-HU" sz="2000" b="1" dirty="0" smtClean="0"/>
          </a:p>
          <a:p>
            <a:endParaRPr lang="hu-HU" sz="2000" b="1" dirty="0"/>
          </a:p>
          <a:p>
            <a:r>
              <a:rPr lang="hu-HU" sz="2000" b="1" dirty="0" smtClean="0"/>
              <a:t>Most add össze a két kapott számot, és ennyiszer fuss helyben a szobában sarokemeléssel!</a:t>
            </a:r>
            <a:endParaRPr lang="hu-HU" sz="2000" b="1" dirty="0"/>
          </a:p>
          <a:p>
            <a:endParaRPr lang="hu-HU" sz="2000" b="1" dirty="0"/>
          </a:p>
          <a:p>
            <a:endParaRPr lang="hu-HU" sz="2000" b="1" dirty="0" smtClean="0"/>
          </a:p>
          <a:p>
            <a:endParaRPr lang="hu-HU" sz="2000" b="1" dirty="0"/>
          </a:p>
          <a:p>
            <a:endParaRPr lang="hu-HU" sz="2000" b="1" dirty="0"/>
          </a:p>
          <a:p>
            <a:endParaRPr lang="hu-HU" dirty="0"/>
          </a:p>
          <a:p>
            <a:endParaRPr lang="hu-HU" dirty="0"/>
          </a:p>
        </p:txBody>
      </p:sp>
      <p:pic>
        <p:nvPicPr>
          <p:cNvPr id="5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49080"/>
            <a:ext cx="1841894" cy="184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57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467544" y="332656"/>
            <a:ext cx="820891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>
                <a:solidFill>
                  <a:srgbClr val="FF0000"/>
                </a:solidFill>
              </a:rPr>
              <a:t>AKADÁLYPÁLYA </a:t>
            </a:r>
            <a:r>
              <a:rPr lang="hu-HU" sz="4000" dirty="0" smtClean="0">
                <a:solidFill>
                  <a:srgbClr val="FF0000"/>
                </a:solidFill>
              </a:rPr>
              <a:t>9. </a:t>
            </a:r>
            <a:r>
              <a:rPr lang="hu-HU" sz="4000" dirty="0">
                <a:solidFill>
                  <a:srgbClr val="FF0000"/>
                </a:solidFill>
              </a:rPr>
              <a:t>ÁLLOMÁSA</a:t>
            </a:r>
          </a:p>
          <a:p>
            <a:endParaRPr lang="hu-HU" dirty="0"/>
          </a:p>
        </p:txBody>
      </p:sp>
      <p:sp>
        <p:nvSpPr>
          <p:cNvPr id="3" name="Szövegdoboz 2"/>
          <p:cNvSpPr txBox="1"/>
          <p:nvPr/>
        </p:nvSpPr>
        <p:spPr>
          <a:xfrm>
            <a:off x="539552" y="1342509"/>
            <a:ext cx="81369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/>
              <a:t>FELADAT:</a:t>
            </a:r>
            <a:endParaRPr lang="hu-HU" sz="3200" dirty="0" smtClean="0"/>
          </a:p>
          <a:p>
            <a:r>
              <a:rPr lang="hu-HU" sz="3200" dirty="0" smtClean="0"/>
              <a:t>Melyik az a szám, ami kisebb, mint 5+7 összege, de nagyobb, mint 20-10 különbsége? Amennyit kaptál, annyit lépegess előre a 10. pálya felé tyúklépésben!</a:t>
            </a:r>
          </a:p>
          <a:p>
            <a:r>
              <a:rPr lang="hu-HU" sz="3200" dirty="0" smtClean="0"/>
              <a:t>Írd le ezt a nyitott mondatot is nyugodtan a papírodra! </a:t>
            </a:r>
            <a:endParaRPr lang="hu-HU" sz="3200" dirty="0"/>
          </a:p>
        </p:txBody>
      </p:sp>
      <p:pic>
        <p:nvPicPr>
          <p:cNvPr id="12292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786807"/>
            <a:ext cx="214312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6" y="5046081"/>
            <a:ext cx="1841894" cy="184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61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395536" y="404664"/>
            <a:ext cx="799288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>
                <a:solidFill>
                  <a:srgbClr val="FF0000"/>
                </a:solidFill>
              </a:rPr>
              <a:t>AKADÁLYPÁLYA </a:t>
            </a:r>
            <a:r>
              <a:rPr lang="hu-HU" sz="4000" dirty="0" smtClean="0">
                <a:solidFill>
                  <a:srgbClr val="FF0000"/>
                </a:solidFill>
              </a:rPr>
              <a:t>10. </a:t>
            </a:r>
            <a:r>
              <a:rPr lang="hu-HU" sz="4000" dirty="0">
                <a:solidFill>
                  <a:srgbClr val="FF0000"/>
                </a:solidFill>
              </a:rPr>
              <a:t>ÁLLOMÁSA</a:t>
            </a:r>
          </a:p>
          <a:p>
            <a:endParaRPr lang="hu-HU" dirty="0"/>
          </a:p>
          <a:p>
            <a:r>
              <a:rPr lang="hu-HU" sz="3200" dirty="0"/>
              <a:t>FELADAT</a:t>
            </a:r>
            <a:r>
              <a:rPr lang="hu-HU" sz="3200" dirty="0" smtClean="0"/>
              <a:t>:</a:t>
            </a:r>
          </a:p>
          <a:p>
            <a:r>
              <a:rPr lang="hu-HU" sz="3200" dirty="0" smtClean="0"/>
              <a:t>Hány </a:t>
            </a:r>
            <a:r>
              <a:rPr lang="hu-HU" sz="3200" dirty="0" smtClean="0"/>
              <a:t>ujj van két kézen?</a:t>
            </a:r>
          </a:p>
          <a:p>
            <a:r>
              <a:rPr lang="hu-HU" sz="3200" dirty="0" smtClean="0"/>
              <a:t>Hány </a:t>
            </a:r>
            <a:r>
              <a:rPr lang="hu-HU" sz="3200" dirty="0" smtClean="0"/>
              <a:t>ujj van </a:t>
            </a:r>
            <a:r>
              <a:rPr lang="hu-HU" sz="3200" dirty="0"/>
              <a:t>4</a:t>
            </a:r>
            <a:r>
              <a:rPr lang="hu-HU" sz="3200" dirty="0" smtClean="0"/>
              <a:t> </a:t>
            </a:r>
            <a:r>
              <a:rPr lang="hu-HU" sz="3200" dirty="0" smtClean="0"/>
              <a:t>kézen</a:t>
            </a:r>
            <a:r>
              <a:rPr lang="hu-HU" sz="3200" dirty="0" smtClean="0"/>
              <a:t>?</a:t>
            </a:r>
          </a:p>
          <a:p>
            <a:r>
              <a:rPr lang="hu-HU" sz="3200" dirty="0" smtClean="0"/>
              <a:t>Végezz el ennyi terpesz-zár ugrást!</a:t>
            </a:r>
            <a:endParaRPr lang="hu-HU" sz="3200" dirty="0" smtClean="0"/>
          </a:p>
          <a:p>
            <a:endParaRPr lang="hu-HU" dirty="0"/>
          </a:p>
          <a:p>
            <a:endParaRPr lang="hu-HU" dirty="0"/>
          </a:p>
        </p:txBody>
      </p:sp>
      <p:pic>
        <p:nvPicPr>
          <p:cNvPr id="13314" name="Picture 2" descr="Képtalálatok a következőre: kéz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379" y="1467781"/>
            <a:ext cx="2088232" cy="24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Képtalálatok a következőre: kézfejek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861" y="3933056"/>
            <a:ext cx="371475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Képtalálatok a következőre: matek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6" y="5046081"/>
            <a:ext cx="1841894" cy="184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19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395536" y="260648"/>
            <a:ext cx="78488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GRATULÁLOK!</a:t>
            </a:r>
          </a:p>
          <a:p>
            <a:endParaRPr lang="hu-HU" sz="4000" dirty="0">
              <a:solidFill>
                <a:srgbClr val="FF0000"/>
              </a:solidFill>
            </a:endParaRPr>
          </a:p>
          <a:p>
            <a:pPr algn="ctr"/>
            <a:r>
              <a:rPr lang="hu-HU" sz="4000" dirty="0" smtClean="0">
                <a:solidFill>
                  <a:srgbClr val="FF0000"/>
                </a:solidFill>
              </a:rPr>
              <a:t>Sikeresen megoldottad a feladatokat, így teljesítetted a matekos akadálypályát!</a:t>
            </a:r>
          </a:p>
          <a:p>
            <a:endParaRPr lang="hu-HU" sz="4000" dirty="0">
              <a:solidFill>
                <a:srgbClr val="FF0000"/>
              </a:solidFill>
            </a:endParaRPr>
          </a:p>
        </p:txBody>
      </p:sp>
      <p:pic>
        <p:nvPicPr>
          <p:cNvPr id="14338" name="Picture 2" descr="Képtalálatok a következőre: matek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225" y="3501008"/>
            <a:ext cx="290949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Képtalálatok a következőre: csillag raj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717032"/>
            <a:ext cx="2247900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Képtalálatok a következőre: csillag raj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046300"/>
            <a:ext cx="2247900" cy="168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Képtalálatok a következőre: matek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99792" cy="152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Képtalálatok a következőre: matek clip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982" y="21206"/>
            <a:ext cx="2880320" cy="152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58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439</Words>
  <Application>Microsoft Office PowerPoint</Application>
  <PresentationFormat>Diavetítés a képernyőre (4:3 oldalarány)</PresentationFormat>
  <Paragraphs>98</Paragraphs>
  <Slides>15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Office-téma</vt:lpstr>
      <vt:lpstr>Matek akadálypálya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Matek akadálypálya</dc:title>
  <dc:creator>Alexandra</dc:creator>
  <cp:lastModifiedBy>mosonyi.veronika@sulid.hu</cp:lastModifiedBy>
  <cp:revision>13</cp:revision>
  <dcterms:created xsi:type="dcterms:W3CDTF">2020-03-24T08:31:10Z</dcterms:created>
  <dcterms:modified xsi:type="dcterms:W3CDTF">2020-05-07T06:43:50Z</dcterms:modified>
</cp:coreProperties>
</file>