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1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9/24/2023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63664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9/24/2023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5185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90322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5186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5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4173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779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299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89817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6408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0343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9/24/2023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027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A0520CC-722D-3613-35B7-CFD18ACE95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885557"/>
            <a:ext cx="4114800" cy="2215152"/>
          </a:xfrm>
        </p:spPr>
        <p:txBody>
          <a:bodyPr>
            <a:normAutofit/>
          </a:bodyPr>
          <a:lstStyle/>
          <a:p>
            <a:r>
              <a:rPr lang="hu-HU" dirty="0"/>
              <a:t>Mérsékelt éghajlati övezet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947A66A-2561-9105-2C5A-EB279E394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4114800" cy="720205"/>
          </a:xfrm>
        </p:spPr>
        <p:txBody>
          <a:bodyPr>
            <a:normAutofit/>
          </a:bodyPr>
          <a:lstStyle/>
          <a:p>
            <a:r>
              <a:rPr lang="hu-HU" sz="1800" dirty="0"/>
              <a:t>Sándor Lilla, </a:t>
            </a:r>
            <a:r>
              <a:rPr lang="hu-HU" sz="1800" dirty="0" err="1"/>
              <a:t>Záray</a:t>
            </a:r>
            <a:r>
              <a:rPr lang="hu-HU" sz="1800" dirty="0"/>
              <a:t> </a:t>
            </a:r>
            <a:r>
              <a:rPr lang="hu-HU" sz="1800" dirty="0" err="1"/>
              <a:t>Lilien</a:t>
            </a:r>
            <a:r>
              <a:rPr lang="hu-HU" sz="1800" dirty="0"/>
              <a:t>, </a:t>
            </a:r>
            <a:r>
              <a:rPr lang="hu-HU" sz="1800" dirty="0" err="1"/>
              <a:t>Paulovits</a:t>
            </a:r>
            <a:r>
              <a:rPr lang="hu-HU" sz="1800" dirty="0"/>
              <a:t> Marcell, Seben </a:t>
            </a:r>
            <a:r>
              <a:rPr lang="hu-HU" sz="1800" dirty="0" err="1"/>
              <a:t>Alíz</a:t>
            </a:r>
            <a:r>
              <a:rPr lang="hu-HU" sz="1800" dirty="0"/>
              <a:t>, Pados Rozina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52C2BA4-3BBE-4D22-A0D9-8D2A7B8F1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5918708"/>
            <a:ext cx="4187283" cy="93929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Kép 5" descr="A képen fa, rozmaring, Félcserje, növény látható&#10;&#10;Automatikusan generált leírás">
            <a:extLst>
              <a:ext uri="{FF2B5EF4-FFF2-40B4-BE49-F238E27FC236}">
                <a16:creationId xmlns:a16="http://schemas.microsoft.com/office/drawing/2014/main" id="{E0F40711-E6BC-CC3F-0A54-135979532C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26"/>
          <a:stretch/>
        </p:blipFill>
        <p:spPr>
          <a:xfrm>
            <a:off x="5334000" y="10"/>
            <a:ext cx="6858000" cy="6855654"/>
          </a:xfrm>
          <a:prstGeom prst="rect">
            <a:avLst/>
          </a:pr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AA7049-B18D-49D6-AD7D-DBB9E19F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0713190" y="-534982"/>
            <a:ext cx="943826" cy="2013794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5" name="Group 28">
            <a:extLst>
              <a:ext uri="{FF2B5EF4-FFF2-40B4-BE49-F238E27FC236}">
                <a16:creationId xmlns:a16="http://schemas.microsoft.com/office/drawing/2014/main" id="{3850DB66-16D1-4953-A6E3-FCA3DC5F2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35690" y="328232"/>
            <a:ext cx="886142" cy="693398"/>
            <a:chOff x="10948005" y="3379098"/>
            <a:chExt cx="868640" cy="679702"/>
          </a:xfrm>
          <a:solidFill>
            <a:schemeClr val="accent6"/>
          </a:solidFill>
        </p:grpSpPr>
        <p:sp>
          <p:nvSpPr>
            <p:cNvPr id="43" name="Freeform: Shape 29">
              <a:extLst>
                <a:ext uri="{FF2B5EF4-FFF2-40B4-BE49-F238E27FC236}">
                  <a16:creationId xmlns:a16="http://schemas.microsoft.com/office/drawing/2014/main" id="{D698AB2F-1D17-4249-81CB-9A41D46B8E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4" name="Freeform: Shape 30">
              <a:extLst>
                <a:ext uri="{FF2B5EF4-FFF2-40B4-BE49-F238E27FC236}">
                  <a16:creationId xmlns:a16="http://schemas.microsoft.com/office/drawing/2014/main" id="{F5301961-8687-4ADB-8043-4065F4707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5" name="Graphic 15">
              <a:extLst>
                <a:ext uri="{FF2B5EF4-FFF2-40B4-BE49-F238E27FC236}">
                  <a16:creationId xmlns:a16="http://schemas.microsoft.com/office/drawing/2014/main" id="{9DC20816-893A-4201-AA91-22F71E46F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Graphic 15">
              <a:extLst>
                <a:ext uri="{FF2B5EF4-FFF2-40B4-BE49-F238E27FC236}">
                  <a16:creationId xmlns:a16="http://schemas.microsoft.com/office/drawing/2014/main" id="{866D1F4E-BA21-44F3-A97A-E979C5FE7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35EADCB-1DB5-4B69-892B-14567F5280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" name="Graphic 78">
            <a:extLst>
              <a:ext uri="{FF2B5EF4-FFF2-40B4-BE49-F238E27FC236}">
                <a16:creationId xmlns:a16="http://schemas.microsoft.com/office/drawing/2014/main" id="{06B4C967-D337-479B-87CA-7587B7FCF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352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7" name="Graphic 78">
              <a:extLst>
                <a:ext uri="{FF2B5EF4-FFF2-40B4-BE49-F238E27FC236}">
                  <a16:creationId xmlns:a16="http://schemas.microsoft.com/office/drawing/2014/main" id="{6EF1A9DB-7052-4254-8534-9AAED6F6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aphic 78">
              <a:extLst>
                <a:ext uri="{FF2B5EF4-FFF2-40B4-BE49-F238E27FC236}">
                  <a16:creationId xmlns:a16="http://schemas.microsoft.com/office/drawing/2014/main" id="{55D44775-F9E3-4142-8CDB-277AEF2F38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39" name="Graphic 78">
                <a:extLst>
                  <a:ext uri="{FF2B5EF4-FFF2-40B4-BE49-F238E27FC236}">
                    <a16:creationId xmlns:a16="http://schemas.microsoft.com/office/drawing/2014/main" id="{93BB9C83-6DC3-450C-BFAD-0CB5EAD294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Graphic 78">
                <a:extLst>
                  <a:ext uri="{FF2B5EF4-FFF2-40B4-BE49-F238E27FC236}">
                    <a16:creationId xmlns:a16="http://schemas.microsoft.com/office/drawing/2014/main" id="{4E01AF91-A65B-4AE1-96C9-4168BD8F90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Graphic 78">
                <a:extLst>
                  <a:ext uri="{FF2B5EF4-FFF2-40B4-BE49-F238E27FC236}">
                    <a16:creationId xmlns:a16="http://schemas.microsoft.com/office/drawing/2014/main" id="{0AD45C08-DFB9-441F-A901-BCB9B03058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Graphic 78">
                <a:extLst>
                  <a:ext uri="{FF2B5EF4-FFF2-40B4-BE49-F238E27FC236}">
                    <a16:creationId xmlns:a16="http://schemas.microsoft.com/office/drawing/2014/main" id="{E05BEC0E-4EE4-42C4-BF0B-15F9AC5181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965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9E0AC264-E39A-1862-9ACC-436652F87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>
            <a:normAutofit/>
          </a:bodyPr>
          <a:lstStyle/>
          <a:p>
            <a:r>
              <a:rPr lang="hu-HU" sz="4000" dirty="0"/>
              <a:t>Cápasuli</a:t>
            </a: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8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9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1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5E8F626-8F10-90BA-B3C1-E5136C776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hu-HU" sz="1800" dirty="0"/>
              <a:t>Cápafajok: Zebra cápa, csipkés pöröly cápa, homokszínű dajka cápa, fűrészes cápa, angyal cápa, csillagos cápa, rozsdás </a:t>
            </a:r>
            <a:r>
              <a:rPr lang="hu-HU" sz="1800" dirty="0" err="1"/>
              <a:t>dajakcápa</a:t>
            </a:r>
            <a:endParaRPr lang="hu-HU" sz="1800" dirty="0"/>
          </a:p>
          <a:p>
            <a:pPr>
              <a:lnSpc>
                <a:spcPct val="100000"/>
              </a:lnSpc>
            </a:pPr>
            <a:r>
              <a:rPr lang="hu-HU" sz="1800" dirty="0"/>
              <a:t>Rájafajok: tehénorrú rája, atlanti ördög rája</a:t>
            </a:r>
          </a:p>
          <a:p>
            <a:pPr>
              <a:lnSpc>
                <a:spcPct val="100000"/>
              </a:lnSpc>
            </a:pPr>
            <a:endParaRPr lang="hu-HU" sz="1800" dirty="0"/>
          </a:p>
          <a:p>
            <a:pPr>
              <a:lnSpc>
                <a:spcPct val="100000"/>
              </a:lnSpc>
            </a:pPr>
            <a:r>
              <a:rPr lang="hu-HU" sz="1800" dirty="0"/>
              <a:t>Évente 100 millió cápa lesz áldozata mészárlásnak.</a:t>
            </a:r>
          </a:p>
        </p:txBody>
      </p:sp>
      <p:pic>
        <p:nvPicPr>
          <p:cNvPr id="13" name="Kép 12" descr="A képen cápa, puha hasúszójú halak, hal, Uszony látható&#10;&#10;Automatikusan generált leírás">
            <a:extLst>
              <a:ext uri="{FF2B5EF4-FFF2-40B4-BE49-F238E27FC236}">
                <a16:creationId xmlns:a16="http://schemas.microsoft.com/office/drawing/2014/main" id="{A3978CD3-B7DD-F577-C36E-C1F25F4F42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02" r="2" b="3555"/>
          <a:stretch/>
        </p:blipFill>
        <p:spPr>
          <a:xfrm>
            <a:off x="5980741" y="3289738"/>
            <a:ext cx="5654663" cy="2911805"/>
          </a:xfrm>
          <a:prstGeom prst="rect">
            <a:avLst/>
          </a:prstGeom>
        </p:spPr>
      </p:pic>
      <p:pic>
        <p:nvPicPr>
          <p:cNvPr id="7" name="Kép 6" descr="A képen víz, víz alatti, Tengerbiológia, hal látható&#10;&#10;Automatikusan generált leírás">
            <a:extLst>
              <a:ext uri="{FF2B5EF4-FFF2-40B4-BE49-F238E27FC236}">
                <a16:creationId xmlns:a16="http://schemas.microsoft.com/office/drawing/2014/main" id="{F053C86D-C3D2-2C0F-8E7E-EC7A31CE8C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6" r="5" b="5"/>
          <a:stretch/>
        </p:blipFill>
        <p:spPr>
          <a:xfrm>
            <a:off x="5980742" y="557169"/>
            <a:ext cx="2845057" cy="2770351"/>
          </a:xfrm>
          <a:prstGeom prst="rect">
            <a:avLst/>
          </a:prstGeom>
        </p:spPr>
      </p:pic>
      <p:pic>
        <p:nvPicPr>
          <p:cNvPr id="11" name="Kép 10" descr="A képen akvárium, Uszony, víz, Tengerbiológia látható&#10;&#10;Automatikusan generált leírás">
            <a:extLst>
              <a:ext uri="{FF2B5EF4-FFF2-40B4-BE49-F238E27FC236}">
                <a16:creationId xmlns:a16="http://schemas.microsoft.com/office/drawing/2014/main" id="{CAC17539-730B-1236-8E96-B56D5877BF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7" r="5" b="15996"/>
          <a:stretch/>
        </p:blipFill>
        <p:spPr>
          <a:xfrm>
            <a:off x="8790347" y="557169"/>
            <a:ext cx="2845057" cy="2770351"/>
          </a:xfrm>
          <a:prstGeom prst="rect">
            <a:avLst/>
          </a:prstGeom>
        </p:spPr>
      </p:pic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28992" y="4941168"/>
            <a:ext cx="2863005" cy="1916832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195345" y="549833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2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5401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553FFFE1-1EC8-ECA2-B097-E863A97DF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>
            <a:normAutofit/>
          </a:bodyPr>
          <a:lstStyle/>
          <a:p>
            <a:r>
              <a:rPr lang="hu-HU" sz="4000" dirty="0"/>
              <a:t>Varázshegy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0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1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3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FC1B480-71CB-5964-A7FE-048C094CD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4663649" cy="3274503"/>
          </a:xfrm>
        </p:spPr>
        <p:txBody>
          <a:bodyPr>
            <a:normAutofit/>
          </a:bodyPr>
          <a:lstStyle/>
          <a:p>
            <a:r>
              <a:rPr lang="hu-HU" sz="1800" dirty="0"/>
              <a:t>A világ legnagyobb </a:t>
            </a:r>
            <a:r>
              <a:rPr lang="hu-HU" sz="1800" dirty="0" err="1"/>
              <a:t>csalánozója</a:t>
            </a:r>
            <a:r>
              <a:rPr lang="hu-HU" sz="1800" dirty="0"/>
              <a:t> a </a:t>
            </a:r>
            <a:r>
              <a:rPr lang="hu-HU" sz="1800" dirty="0" err="1"/>
              <a:t>pamura</a:t>
            </a:r>
            <a:r>
              <a:rPr lang="hu-HU" sz="1800" dirty="0"/>
              <a:t> medúza ami 2-5m átmérőjű és 220kg. Ez az állat Kína és Japán környékén lakik. </a:t>
            </a:r>
          </a:p>
          <a:p>
            <a:r>
              <a:rPr lang="hu-HU" sz="1800" dirty="0"/>
              <a:t>A kék bálnák a sziláscetek csoportjába tartoznak. Planktonokkal (mikroorganizmusok) táplálkoznak. A kék bálnák szíva 700kg. </a:t>
            </a:r>
          </a:p>
        </p:txBody>
      </p:sp>
      <p:pic>
        <p:nvPicPr>
          <p:cNvPr id="9" name="Kép 8" descr="A képen gerinctelen, Tengeri gerinctelen állatok, medúza, tömlőbelűek látható&#10;&#10;Automatikusan generált leírás">
            <a:extLst>
              <a:ext uri="{FF2B5EF4-FFF2-40B4-BE49-F238E27FC236}">
                <a16:creationId xmlns:a16="http://schemas.microsoft.com/office/drawing/2014/main" id="{DEBDB0DF-3A72-F4DF-12D6-1F28C0A62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249" y="561192"/>
            <a:ext cx="2000888" cy="2667851"/>
          </a:xfrm>
          <a:prstGeom prst="rect">
            <a:avLst/>
          </a:prstGeom>
        </p:spPr>
      </p:pic>
      <p:pic>
        <p:nvPicPr>
          <p:cNvPr id="11" name="Kép 10" descr="A képen éjszaka, fedett pályás, művészet, mennyezet látható&#10;&#10;Automatikusan generált leírás">
            <a:extLst>
              <a:ext uri="{FF2B5EF4-FFF2-40B4-BE49-F238E27FC236}">
                <a16:creationId xmlns:a16="http://schemas.microsoft.com/office/drawing/2014/main" id="{D9D799E1-F8E7-E8A4-0A2B-047F24D1B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495" y="3546397"/>
            <a:ext cx="3996780" cy="2667851"/>
          </a:xfrm>
          <a:prstGeom prst="rect">
            <a:avLst/>
          </a:pr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4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1620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F519667A-6655-3B9A-FF89-C57B3D4FB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hu-HU" sz="4000" dirty="0"/>
              <a:t>Szibériai tigris, barna medve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6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7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17B7E46-6DBB-0BBB-0447-06BA9CBED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>
            <a:normAutofit/>
          </a:bodyPr>
          <a:lstStyle/>
          <a:p>
            <a:r>
              <a:rPr lang="hu-HU" sz="1800" dirty="0"/>
              <a:t>Szibériai tigris: Testhossza 2,7m-3,3m. Testtömege 115kg-306kg. Ragadozó. Magányosan él. Veszélyeztetett a vadászat miatt. A rejtőzködés miatt csíkos. Az ENSZ veszélyeztetett fajokat védő szervezete védi a tigriseket. </a:t>
            </a:r>
          </a:p>
          <a:p>
            <a:r>
              <a:rPr lang="hu-HU" sz="1800" dirty="0"/>
              <a:t>Barna medve: Kedvenc étele a hal. Alfajai pl.: európai medve, góbi medve. Testtömege 80-600kg. 20-30 évig él. 2-3 utódja van</a:t>
            </a:r>
          </a:p>
        </p:txBody>
      </p:sp>
      <p:pic>
        <p:nvPicPr>
          <p:cNvPr id="7" name="Kép 6" descr="A képen emlős, medve, kültéri, Barna medve látható&#10;&#10;Automatikusan generált leírás">
            <a:extLst>
              <a:ext uri="{FF2B5EF4-FFF2-40B4-BE49-F238E27FC236}">
                <a16:creationId xmlns:a16="http://schemas.microsoft.com/office/drawing/2014/main" id="{3D43A6CC-E407-1E43-3169-F624ADA707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918"/>
          <a:stretch/>
        </p:blipFill>
        <p:spPr>
          <a:xfrm>
            <a:off x="7555217" y="430009"/>
            <a:ext cx="4349957" cy="2723412"/>
          </a:xfrm>
          <a:prstGeom prst="rect">
            <a:avLst/>
          </a:prstGeom>
        </p:spPr>
      </p:pic>
      <p:pic>
        <p:nvPicPr>
          <p:cNvPr id="5" name="Kép 4" descr="A képen tigris, emlős, nagymacska, növény látható&#10;&#10;Automatikusan generált leírás">
            <a:extLst>
              <a:ext uri="{FF2B5EF4-FFF2-40B4-BE49-F238E27FC236}">
                <a16:creationId xmlns:a16="http://schemas.microsoft.com/office/drawing/2014/main" id="{9A56D75F-95FF-1AEC-CFD4-6C49E208BC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8" r="1" b="14777"/>
          <a:stretch/>
        </p:blipFill>
        <p:spPr>
          <a:xfrm>
            <a:off x="7555216" y="3472320"/>
            <a:ext cx="4349957" cy="2723412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25066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9" name="Kép 8" descr="A képen kültéri, fa, növény, ég látható&#10;&#10;Automatikusan generált leírás">
            <a:extLst>
              <a:ext uri="{FF2B5EF4-FFF2-40B4-BE49-F238E27FC236}">
                <a16:creationId xmlns:a16="http://schemas.microsoft.com/office/drawing/2014/main" id="{8E593CFF-F382-3743-7A06-639BD83B11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252" y="1865531"/>
            <a:ext cx="1920492" cy="341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31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13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4F983EE-B5AE-1765-6EB0-8154C6E70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76137"/>
            <a:ext cx="5512288" cy="2592282"/>
          </a:xfrm>
        </p:spPr>
        <p:txBody>
          <a:bodyPr anchor="t">
            <a:normAutofit/>
          </a:bodyPr>
          <a:lstStyle/>
          <a:p>
            <a:r>
              <a:rPr lang="hu-HU" sz="4000" dirty="0" err="1"/>
              <a:t>Márgesház</a:t>
            </a:r>
            <a:endParaRPr lang="hu-HU" sz="4000" dirty="0"/>
          </a:p>
        </p:txBody>
      </p:sp>
      <p:grpSp>
        <p:nvGrpSpPr>
          <p:cNvPr id="38" name="Graphic 78">
            <a:extLst>
              <a:ext uri="{FF2B5EF4-FFF2-40B4-BE49-F238E27FC236}">
                <a16:creationId xmlns:a16="http://schemas.microsoft.com/office/drawing/2014/main" id="{2EDC2578-BDB0-4118-975D-CFCE02823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63724" y="77610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7" name="Graphic 78">
              <a:extLst>
                <a:ext uri="{FF2B5EF4-FFF2-40B4-BE49-F238E27FC236}">
                  <a16:creationId xmlns:a16="http://schemas.microsoft.com/office/drawing/2014/main" id="{FB6536F0-4A9C-46C9-96E9-22CBB33E61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aphic 78">
              <a:extLst>
                <a:ext uri="{FF2B5EF4-FFF2-40B4-BE49-F238E27FC236}">
                  <a16:creationId xmlns:a16="http://schemas.microsoft.com/office/drawing/2014/main" id="{DFD6A33A-F889-42D7-ADC2-DD9B88DF0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0" name="Graphic 78">
                <a:extLst>
                  <a:ext uri="{FF2B5EF4-FFF2-40B4-BE49-F238E27FC236}">
                    <a16:creationId xmlns:a16="http://schemas.microsoft.com/office/drawing/2014/main" id="{C375AFD7-9E86-4D19-B86E-C936D33B0D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102C78E-31A2-4DB3-8790-415EB0B48A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Graphic 78">
                <a:extLst>
                  <a:ext uri="{FF2B5EF4-FFF2-40B4-BE49-F238E27FC236}">
                    <a16:creationId xmlns:a16="http://schemas.microsoft.com/office/drawing/2014/main" id="{4F3E144D-8167-438A-B67F-50F5D9C0C3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Graphic 78">
                <a:extLst>
                  <a:ext uri="{FF2B5EF4-FFF2-40B4-BE49-F238E27FC236}">
                    <a16:creationId xmlns:a16="http://schemas.microsoft.com/office/drawing/2014/main" id="{4BE2135F-02C1-449F-B195-232E9AFDD6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EE4EDD6-F710-01FA-A078-AA5D381E3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4040" y="1115425"/>
            <a:ext cx="5211327" cy="2252994"/>
          </a:xfrm>
        </p:spPr>
        <p:txBody>
          <a:bodyPr>
            <a:normAutofit/>
          </a:bodyPr>
          <a:lstStyle/>
          <a:p>
            <a:r>
              <a:rPr lang="hu-HU" sz="1800" dirty="0"/>
              <a:t>Rákosi vipera: Testhossza 40-60cm. Táplálkozás tücskökkel, sáskákkal, gyíkokkal. Álelevenszülő.</a:t>
            </a:r>
          </a:p>
          <a:p>
            <a:r>
              <a:rPr lang="hu-HU" sz="1800" dirty="0"/>
              <a:t>Hazai </a:t>
            </a:r>
            <a:r>
              <a:rPr lang="hu-HU" sz="1800" dirty="0" err="1"/>
              <a:t>siklófajokak</a:t>
            </a:r>
            <a:r>
              <a:rPr lang="hu-HU" sz="1800" dirty="0"/>
              <a:t>: erdei sikló, horgos sikló, kockás sikló, rézsikló, </a:t>
            </a:r>
            <a:r>
              <a:rPr lang="hu-HU" sz="1800" dirty="0" err="1"/>
              <a:t>vizísikló</a:t>
            </a:r>
            <a:r>
              <a:rPr lang="hu-HU" sz="1800" dirty="0"/>
              <a:t> </a:t>
            </a:r>
          </a:p>
        </p:txBody>
      </p:sp>
      <p:pic>
        <p:nvPicPr>
          <p:cNvPr id="7" name="Kép 6" descr="A képen kültéri, növény, talaj, természet látható&#10;&#10;Automatikusan generált leírás">
            <a:extLst>
              <a:ext uri="{FF2B5EF4-FFF2-40B4-BE49-F238E27FC236}">
                <a16:creationId xmlns:a16="http://schemas.microsoft.com/office/drawing/2014/main" id="{1DA29BBE-2589-9648-4E7E-B8EF451D29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10" r="2" b="10505"/>
          <a:stretch/>
        </p:blipFill>
        <p:spPr>
          <a:xfrm>
            <a:off x="518453" y="3745329"/>
            <a:ext cx="3703429" cy="2517646"/>
          </a:xfrm>
          <a:prstGeom prst="rect">
            <a:avLst/>
          </a:prstGeom>
        </p:spPr>
      </p:pic>
      <p:pic>
        <p:nvPicPr>
          <p:cNvPr id="9" name="Kép 8" descr="A képen emlős, kígyó, hüllő, Pikkelyes hüllő látható&#10;&#10;Automatikusan generált leírás">
            <a:extLst>
              <a:ext uri="{FF2B5EF4-FFF2-40B4-BE49-F238E27FC236}">
                <a16:creationId xmlns:a16="http://schemas.microsoft.com/office/drawing/2014/main" id="{CCCBE6E4-CC80-7880-C61A-8FC4D3827D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37" r="-3" b="19907"/>
          <a:stretch/>
        </p:blipFill>
        <p:spPr>
          <a:xfrm>
            <a:off x="4221736" y="3745329"/>
            <a:ext cx="3698503" cy="2517646"/>
          </a:xfrm>
          <a:prstGeom prst="rect">
            <a:avLst/>
          </a:prstGeom>
        </p:spPr>
      </p:pic>
      <p:pic>
        <p:nvPicPr>
          <p:cNvPr id="5" name="Kép 4" descr="A képen emlős, kígyó, hüllő, Pikkelyes hüllő látható&#10;&#10;Automatikusan generált leírás">
            <a:extLst>
              <a:ext uri="{FF2B5EF4-FFF2-40B4-BE49-F238E27FC236}">
                <a16:creationId xmlns:a16="http://schemas.microsoft.com/office/drawing/2014/main" id="{38DC1C0B-6004-FCE6-BA40-C067AFB976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32" r="-3" b="19813"/>
          <a:stretch/>
        </p:blipFill>
        <p:spPr>
          <a:xfrm>
            <a:off x="7920240" y="3745329"/>
            <a:ext cx="3698503" cy="2517646"/>
          </a:xfrm>
          <a:prstGeom prst="rect">
            <a:avLst/>
          </a:prstGeom>
        </p:spPr>
      </p:pic>
      <p:sp>
        <p:nvSpPr>
          <p:cNvPr id="43" name="Freeform: Shape 23">
            <a:extLst>
              <a:ext uri="{FF2B5EF4-FFF2-40B4-BE49-F238E27FC236}">
                <a16:creationId xmlns:a16="http://schemas.microsoft.com/office/drawing/2014/main" id="{E1BEDD21-8CC9-4E04-B8CF-CE59786DF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6006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4" name="Group 25">
            <a:extLst>
              <a:ext uri="{FF2B5EF4-FFF2-40B4-BE49-F238E27FC236}">
                <a16:creationId xmlns:a16="http://schemas.microsoft.com/office/drawing/2014/main" id="{A6DA475A-533E-4A16-A83E-0171FFB6D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10732601" y="535113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EB076CD-5E1A-4B4E-8434-EB36C96CD9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5" name="Freeform: Shape 27">
              <a:extLst>
                <a:ext uri="{FF2B5EF4-FFF2-40B4-BE49-F238E27FC236}">
                  <a16:creationId xmlns:a16="http://schemas.microsoft.com/office/drawing/2014/main" id="{F6EB8026-10C9-4869-9F11-AD4C064F96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6" name="Freeform: Shape 28">
              <a:extLst>
                <a:ext uri="{FF2B5EF4-FFF2-40B4-BE49-F238E27FC236}">
                  <a16:creationId xmlns:a16="http://schemas.microsoft.com/office/drawing/2014/main" id="{C49D45E4-020D-4F13-BA0F-A5307EA2A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7" name="Graphic 12">
              <a:extLst>
                <a:ext uri="{FF2B5EF4-FFF2-40B4-BE49-F238E27FC236}">
                  <a16:creationId xmlns:a16="http://schemas.microsoft.com/office/drawing/2014/main" id="{9C88C3FA-F709-4D00-9E6D-882DB1E285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Graphic 15">
              <a:extLst>
                <a:ext uri="{FF2B5EF4-FFF2-40B4-BE49-F238E27FC236}">
                  <a16:creationId xmlns:a16="http://schemas.microsoft.com/office/drawing/2014/main" id="{7EDA809C-8B77-4778-9050-82BA49976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Graphic 15">
              <a:extLst>
                <a:ext uri="{FF2B5EF4-FFF2-40B4-BE49-F238E27FC236}">
                  <a16:creationId xmlns:a16="http://schemas.microsoft.com/office/drawing/2014/main" id="{592CBFFA-9E14-4482-8D59-A989BAD45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32">
              <a:extLst>
                <a:ext uri="{FF2B5EF4-FFF2-40B4-BE49-F238E27FC236}">
                  <a16:creationId xmlns:a16="http://schemas.microsoft.com/office/drawing/2014/main" id="{D801BD80-BE9E-4AFB-BEF4-435B40BD2E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5622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8C842AD-B48E-58AB-0F61-B3DC68FE5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9784" y="787068"/>
            <a:ext cx="5632704" cy="1890665"/>
          </a:xfrm>
        </p:spPr>
        <p:txBody>
          <a:bodyPr anchor="b">
            <a:normAutofit/>
          </a:bodyPr>
          <a:lstStyle/>
          <a:p>
            <a:r>
              <a:rPr lang="hu-HU" sz="4000" dirty="0"/>
              <a:t>Kisszikla</a:t>
            </a:r>
          </a:p>
        </p:txBody>
      </p:sp>
      <p:pic>
        <p:nvPicPr>
          <p:cNvPr id="9" name="Kép 8" descr="A képen madár, vízimadár, pingvin, Röpképtelen madár látható&#10;&#10;Automatikusan generált leírás">
            <a:extLst>
              <a:ext uri="{FF2B5EF4-FFF2-40B4-BE49-F238E27FC236}">
                <a16:creationId xmlns:a16="http://schemas.microsoft.com/office/drawing/2014/main" id="{FE4CBFB8-33F8-E2FF-F216-C6D9D0618B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2" r="4" b="20360"/>
          <a:stretch/>
        </p:blipFill>
        <p:spPr>
          <a:xfrm>
            <a:off x="-5" y="10"/>
            <a:ext cx="4206236" cy="2286844"/>
          </a:xfrm>
          <a:prstGeom prst="rect">
            <a:avLst/>
          </a:prstGeom>
        </p:spPr>
      </p:pic>
      <p:pic>
        <p:nvPicPr>
          <p:cNvPr id="7" name="Kép 6" descr="A képen emlős, medve, állatkert, kültéri látható&#10;&#10;Automatikusan generált leírás">
            <a:extLst>
              <a:ext uri="{FF2B5EF4-FFF2-40B4-BE49-F238E27FC236}">
                <a16:creationId xmlns:a16="http://schemas.microsoft.com/office/drawing/2014/main" id="{A7D1DFC3-9348-B52B-CC46-7C26F858BD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2" r="2" b="14498"/>
          <a:stretch/>
        </p:blipFill>
        <p:spPr>
          <a:xfrm>
            <a:off x="-1" y="2284293"/>
            <a:ext cx="4206236" cy="2286854"/>
          </a:xfrm>
          <a:prstGeom prst="rect">
            <a:avLst/>
          </a:prstGeom>
        </p:spPr>
      </p:pic>
      <p:grpSp>
        <p:nvGrpSpPr>
          <p:cNvPr id="16" name="Graphic 78">
            <a:extLst>
              <a:ext uri="{FF2B5EF4-FFF2-40B4-BE49-F238E27FC236}">
                <a16:creationId xmlns:a16="http://schemas.microsoft.com/office/drawing/2014/main" id="{5E46079A-4648-465E-9D1A-479174C99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129784" y="3092185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7" name="Graphic 78">
              <a:extLst>
                <a:ext uri="{FF2B5EF4-FFF2-40B4-BE49-F238E27FC236}">
                  <a16:creationId xmlns:a16="http://schemas.microsoft.com/office/drawing/2014/main" id="{A3BA42E0-6D8E-44BF-AC6B-5FB25C200A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" name="Graphic 78">
              <a:extLst>
                <a:ext uri="{FF2B5EF4-FFF2-40B4-BE49-F238E27FC236}">
                  <a16:creationId xmlns:a16="http://schemas.microsoft.com/office/drawing/2014/main" id="{91EF6403-FD18-4EC0-840F-8F70F3494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92B6AD13-0D11-4C0C-A362-E048C97326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61DDD1A9-F0A4-4900-9DEF-F6B383361B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Graphic 78">
                <a:extLst>
                  <a:ext uri="{FF2B5EF4-FFF2-40B4-BE49-F238E27FC236}">
                    <a16:creationId xmlns:a16="http://schemas.microsoft.com/office/drawing/2014/main" id="{F26977AE-F962-40FD-945B-D1E106951B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Graphic 78">
                <a:extLst>
                  <a:ext uri="{FF2B5EF4-FFF2-40B4-BE49-F238E27FC236}">
                    <a16:creationId xmlns:a16="http://schemas.microsoft.com/office/drawing/2014/main" id="{6078955A-1871-4463-B23D-8AD33984CD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Kép 4" descr="A képen emlős, Tengeri emlős, víz, akvárium látható&#10;&#10;Automatikusan generált leírás">
            <a:extLst>
              <a:ext uri="{FF2B5EF4-FFF2-40B4-BE49-F238E27FC236}">
                <a16:creationId xmlns:a16="http://schemas.microsoft.com/office/drawing/2014/main" id="{02905FCE-044F-10A4-E572-323E501DF0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87" r="2" b="16737"/>
          <a:stretch/>
        </p:blipFill>
        <p:spPr>
          <a:xfrm>
            <a:off x="-1" y="4571146"/>
            <a:ext cx="4206236" cy="2286854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62F1D297-74F5-4948-9655-BC87A30A46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6" y="5738001"/>
            <a:ext cx="4566429" cy="1119999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56DB040-BB4B-446D-9172-7253A5660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1520" y="5268428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8AE7480-26E8-4D60-9ABF-DF801570BE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644645D-B360-4E3D-A96A-6D9CE4F34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99C8E1E-3260-4E6A-83CA-9334683161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" name="Graphic 12">
              <a:extLst>
                <a:ext uri="{FF2B5EF4-FFF2-40B4-BE49-F238E27FC236}">
                  <a16:creationId xmlns:a16="http://schemas.microsoft.com/office/drawing/2014/main" id="{3A551C21-5423-4320-86B3-CA6956E708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Graphic 15">
              <a:extLst>
                <a:ext uri="{FF2B5EF4-FFF2-40B4-BE49-F238E27FC236}">
                  <a16:creationId xmlns:a16="http://schemas.microsoft.com/office/drawing/2014/main" id="{6D1A9E3F-8323-45A6-B267-8EA6B1A000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Graphic 15">
              <a:extLst>
                <a:ext uri="{FF2B5EF4-FFF2-40B4-BE49-F238E27FC236}">
                  <a16:creationId xmlns:a16="http://schemas.microsoft.com/office/drawing/2014/main" id="{F4049F71-8749-4860-8F6D-611D459A9F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9D62868-92E4-42DF-9CF9-A9190CC14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931C22A-E05D-6471-275C-7C13569F0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9784" y="3429000"/>
            <a:ext cx="5632704" cy="2641930"/>
          </a:xfrm>
        </p:spPr>
        <p:txBody>
          <a:bodyPr>
            <a:normAutofit/>
          </a:bodyPr>
          <a:lstStyle/>
          <a:p>
            <a:r>
              <a:rPr lang="hu-HU" sz="1800" dirty="0"/>
              <a:t>Az állatkertben a király pingvin él. Testüket zsírréteg borítja, tollazata orsó alakú. A testük torpedó alakú. Lábuk hártyás.</a:t>
            </a:r>
          </a:p>
          <a:p>
            <a:r>
              <a:rPr lang="hu-HU" sz="1800" dirty="0"/>
              <a:t>Oroszlánfóka: 2,2m-2,4m hosszú. Tömege 270-390kg. Halakkal és puhatestűekkel táplálkozik. 20-30 évig él. A vízi életmódhoz ferde vágású orrlyukkal és zárható fülnyílással alkalmazkodik.</a:t>
            </a:r>
          </a:p>
        </p:txBody>
      </p:sp>
    </p:spTree>
    <p:extLst>
      <p:ext uri="{BB962C8B-B14F-4D97-AF65-F5344CB8AC3E}">
        <p14:creationId xmlns:p14="http://schemas.microsoft.com/office/powerpoint/2010/main" val="187061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5473A487-C5BE-5F6C-4F79-8B5F04E9B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err="1"/>
              <a:t>Japánkert</a:t>
            </a:r>
            <a:endParaRPr lang="en-US" dirty="0"/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5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66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7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68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Szövegdoboz 9">
            <a:extLst>
              <a:ext uri="{FF2B5EF4-FFF2-40B4-BE49-F238E27FC236}">
                <a16:creationId xmlns:a16="http://schemas.microsoft.com/office/drawing/2014/main" id="{B9ABC6ED-7283-AC51-8C62-EB649ACFCAD1}"/>
              </a:ext>
            </a:extLst>
          </p:cNvPr>
          <p:cNvSpPr txBox="1"/>
          <p:nvPr/>
        </p:nvSpPr>
        <p:spPr>
          <a:xfrm>
            <a:off x="517871" y="3299404"/>
            <a:ext cx="4767930" cy="2745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</a:pPr>
            <a:r>
              <a:rPr lang="en-US" sz="2000"/>
              <a:t>A bonsaiok a lassú növekedés miatt lesznek törőék</a:t>
            </a:r>
          </a:p>
        </p:txBody>
      </p:sp>
      <p:pic>
        <p:nvPicPr>
          <p:cNvPr id="7" name="Kép 6" descr="A képen szobanövény, fa, virágcserép, növény látható&#10;&#10;Automatikusan generált leírás">
            <a:extLst>
              <a:ext uri="{FF2B5EF4-FFF2-40B4-BE49-F238E27FC236}">
                <a16:creationId xmlns:a16="http://schemas.microsoft.com/office/drawing/2014/main" id="{EAF49A76-1961-06C7-9876-C3515576C8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57" r="1" b="36823"/>
          <a:stretch/>
        </p:blipFill>
        <p:spPr>
          <a:xfrm>
            <a:off x="5980741" y="3289738"/>
            <a:ext cx="5654663" cy="2911805"/>
          </a:xfrm>
          <a:prstGeom prst="rect">
            <a:avLst/>
          </a:prstGeom>
        </p:spPr>
      </p:pic>
      <p:pic>
        <p:nvPicPr>
          <p:cNvPr id="5" name="Tartalom helye 4" descr="A képen növény, fa, kültéri, szobanövény látható&#10;&#10;Automatikusan generált leírás">
            <a:extLst>
              <a:ext uri="{FF2B5EF4-FFF2-40B4-BE49-F238E27FC236}">
                <a16:creationId xmlns:a16="http://schemas.microsoft.com/office/drawing/2014/main" id="{A38623C0-EC11-D08A-65E2-548F2B0C8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5" r="5" b="20778"/>
          <a:stretch/>
        </p:blipFill>
        <p:spPr>
          <a:xfrm>
            <a:off x="5980742" y="557169"/>
            <a:ext cx="2845057" cy="2770351"/>
          </a:xfrm>
          <a:prstGeom prst="rect">
            <a:avLst/>
          </a:prstGeom>
        </p:spPr>
      </p:pic>
      <p:pic>
        <p:nvPicPr>
          <p:cNvPr id="9" name="Kép 8" descr="A képen szobanövény, virágcserép, növény, fa látható&#10;&#10;Automatikusan generált leírás">
            <a:extLst>
              <a:ext uri="{FF2B5EF4-FFF2-40B4-BE49-F238E27FC236}">
                <a16:creationId xmlns:a16="http://schemas.microsoft.com/office/drawing/2014/main" id="{59AAE5C8-31B1-7CF0-AC53-DEBA368C59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5" r="4922" b="1"/>
          <a:stretch/>
        </p:blipFill>
        <p:spPr>
          <a:xfrm>
            <a:off x="8790347" y="557169"/>
            <a:ext cx="2845057" cy="2770351"/>
          </a:xfrm>
          <a:prstGeom prst="rect">
            <a:avLst/>
          </a:prstGeom>
        </p:spPr>
      </p:pic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28992" y="4941168"/>
            <a:ext cx="2863005" cy="1916832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195345" y="549833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9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7539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9">
            <a:extLst>
              <a:ext uri="{FF2B5EF4-FFF2-40B4-BE49-F238E27FC236}">
                <a16:creationId xmlns:a16="http://schemas.microsoft.com/office/drawing/2014/main" id="{435959F4-53DA-47FF-BC24-1E5B75C69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1" name="Group 11">
            <a:extLst>
              <a:ext uri="{FF2B5EF4-FFF2-40B4-BE49-F238E27FC236}">
                <a16:creationId xmlns:a16="http://schemas.microsoft.com/office/drawing/2014/main" id="{A7CF83E8-F6F0-41E3-B580-7412A04DD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52" name="Freeform: Shape 12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3" name="Freeform: Shape 13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4" name="Freeform: Shape 14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5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18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9" name="Freeform: Shape 20">
            <a:extLst>
              <a:ext uri="{FF2B5EF4-FFF2-40B4-BE49-F238E27FC236}">
                <a16:creationId xmlns:a16="http://schemas.microsoft.com/office/drawing/2014/main" id="{59226104-0061-4319-8237-9C001BF85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60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61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62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 useBgFill="1">
        <p:nvSpPr>
          <p:cNvPr id="66" name="Rectangle 30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83817FE1-71DD-4415-7F3E-F17E27AD0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1122363"/>
            <a:ext cx="4887206" cy="197834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/>
              <a:t>Köszönjuk!</a:t>
            </a:r>
          </a:p>
        </p:txBody>
      </p:sp>
      <p:sp>
        <p:nvSpPr>
          <p:cNvPr id="67" name="Freeform: Shape 32">
            <a:extLst>
              <a:ext uri="{FF2B5EF4-FFF2-40B4-BE49-F238E27FC236}">
                <a16:creationId xmlns:a16="http://schemas.microsoft.com/office/drawing/2014/main" id="{3D505D40-32E9-4C48-81F8-AD80433B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-7670"/>
            <a:ext cx="3129498" cy="888208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8" name="Group 34">
            <a:extLst>
              <a:ext uri="{FF2B5EF4-FFF2-40B4-BE49-F238E27FC236}">
                <a16:creationId xmlns:a16="http://schemas.microsoft.com/office/drawing/2014/main" id="{C507BF36-B92B-4CAC-BCA7-8364B51E1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 flipV="1">
            <a:off x="1701611" y="285553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69" name="Freeform: Shape 35">
              <a:extLst>
                <a:ext uri="{FF2B5EF4-FFF2-40B4-BE49-F238E27FC236}">
                  <a16:creationId xmlns:a16="http://schemas.microsoft.com/office/drawing/2014/main" id="{2276237E-3A6D-452F-879C-FB8C77A18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38BC9243-F4BF-48A7-89AE-DFA5B37DE6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0" name="Freeform: Shape 37">
              <a:extLst>
                <a:ext uri="{FF2B5EF4-FFF2-40B4-BE49-F238E27FC236}">
                  <a16:creationId xmlns:a16="http://schemas.microsoft.com/office/drawing/2014/main" id="{5DE414EC-F3DF-412E-9B22-5328DAA99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71" name="Graphic 12">
              <a:extLst>
                <a:ext uri="{FF2B5EF4-FFF2-40B4-BE49-F238E27FC236}">
                  <a16:creationId xmlns:a16="http://schemas.microsoft.com/office/drawing/2014/main" id="{039C06B1-FDEA-47B1-8222-7D622CD72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Graphic 15">
              <a:extLst>
                <a:ext uri="{FF2B5EF4-FFF2-40B4-BE49-F238E27FC236}">
                  <a16:creationId xmlns:a16="http://schemas.microsoft.com/office/drawing/2014/main" id="{B834C8C1-9BD1-4635-8E5B-65815F901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Graphic 15">
              <a:extLst>
                <a:ext uri="{FF2B5EF4-FFF2-40B4-BE49-F238E27FC236}">
                  <a16:creationId xmlns:a16="http://schemas.microsoft.com/office/drawing/2014/main" id="{2963D456-B3F4-4EDC-827E-645741F64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3A58845-EFFB-4806-BC6D-47418C15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4" name="Graphic 78">
            <a:extLst>
              <a:ext uri="{FF2B5EF4-FFF2-40B4-BE49-F238E27FC236}">
                <a16:creationId xmlns:a16="http://schemas.microsoft.com/office/drawing/2014/main" id="{DBBA0A0D-8F6A-400A-9E49-8C008E2C7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5" name="Graphic 78">
              <a:extLst>
                <a:ext uri="{FF2B5EF4-FFF2-40B4-BE49-F238E27FC236}">
                  <a16:creationId xmlns:a16="http://schemas.microsoft.com/office/drawing/2014/main" id="{A5DD701E-4BC9-48E3-AF4F-013B52D63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6" name="Graphic 78">
              <a:extLst>
                <a:ext uri="{FF2B5EF4-FFF2-40B4-BE49-F238E27FC236}">
                  <a16:creationId xmlns:a16="http://schemas.microsoft.com/office/drawing/2014/main" id="{FB658B62-664D-4B3B-BBDA-235666290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7" name="Graphic 78">
                <a:extLst>
                  <a:ext uri="{FF2B5EF4-FFF2-40B4-BE49-F238E27FC236}">
                    <a16:creationId xmlns:a16="http://schemas.microsoft.com/office/drawing/2014/main" id="{B11F9D25-67B1-4BDB-A290-97B93A19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Graphic 78">
                <a:extLst>
                  <a:ext uri="{FF2B5EF4-FFF2-40B4-BE49-F238E27FC236}">
                    <a16:creationId xmlns:a16="http://schemas.microsoft.com/office/drawing/2014/main" id="{B9D5C40A-1B1B-4C25-9707-E8F1CF6EEC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Graphic 78">
                <a:extLst>
                  <a:ext uri="{FF2B5EF4-FFF2-40B4-BE49-F238E27FC236}">
                    <a16:creationId xmlns:a16="http://schemas.microsoft.com/office/drawing/2014/main" id="{2DD0C1D6-FF64-45AB-8775-83AB3C470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0" name="Graphic 78">
                <a:extLst>
                  <a:ext uri="{FF2B5EF4-FFF2-40B4-BE49-F238E27FC236}">
                    <a16:creationId xmlns:a16="http://schemas.microsoft.com/office/drawing/2014/main" id="{15AFBB84-8485-4329-89FC-04663D985B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Kép 4" descr="A képen talaj, kültéri, kőszikla, kő látható&#10;&#10;Automatikusan generált leírás">
            <a:extLst>
              <a:ext uri="{FF2B5EF4-FFF2-40B4-BE49-F238E27FC236}">
                <a16:creationId xmlns:a16="http://schemas.microsoft.com/office/drawing/2014/main" id="{A6D6FD47-F9F2-DB08-0C02-00CFE8EBA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585" y="589788"/>
            <a:ext cx="4258818" cy="5678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96900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Custom 101">
      <a:dk1>
        <a:sysClr val="windowText" lastClr="000000"/>
      </a:dk1>
      <a:lt1>
        <a:sysClr val="window" lastClr="FFFFFF"/>
      </a:lt1>
      <a:dk2>
        <a:srgbClr val="463443"/>
      </a:dk2>
      <a:lt2>
        <a:srgbClr val="F3F0E9"/>
      </a:lt2>
      <a:accent1>
        <a:srgbClr val="D45E5E"/>
      </a:accent1>
      <a:accent2>
        <a:srgbClr val="D49D8C"/>
      </a:accent2>
      <a:accent3>
        <a:srgbClr val="BF873A"/>
      </a:accent3>
      <a:accent4>
        <a:srgbClr val="C05050"/>
      </a:accent4>
      <a:accent5>
        <a:srgbClr val="A89F68"/>
      </a:accent5>
      <a:accent6>
        <a:srgbClr val="8F6B8A"/>
      </a:accent6>
      <a:hlink>
        <a:srgbClr val="D75681"/>
      </a:hlink>
      <a:folHlink>
        <a:srgbClr val="6C9D92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261</Words>
  <Application>Microsoft Office PowerPoint</Application>
  <PresentationFormat>Szélesvásznú</PresentationFormat>
  <Paragraphs>22</Paragraphs>
  <Slides>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3" baseType="lpstr">
      <vt:lpstr>Arial</vt:lpstr>
      <vt:lpstr>Avenir Next LT Pro</vt:lpstr>
      <vt:lpstr>Avenir Next LT Pro Light</vt:lpstr>
      <vt:lpstr>Georgia Pro Semibold</vt:lpstr>
      <vt:lpstr>RocaVTI</vt:lpstr>
      <vt:lpstr>Mérsékelt éghajlati övezet</vt:lpstr>
      <vt:lpstr>Cápasuli</vt:lpstr>
      <vt:lpstr>Varázshegy</vt:lpstr>
      <vt:lpstr>Szibériai tigris, barna medve</vt:lpstr>
      <vt:lpstr>Márgesház</vt:lpstr>
      <vt:lpstr>Kisszikla</vt:lpstr>
      <vt:lpstr>Japánkert</vt:lpstr>
      <vt:lpstr>Köszönjuk!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Mérsékelt éghajlati övezet</dc:title>
  <dc:creator>Rozina Pados</dc:creator>
  <cp:lastModifiedBy>Rozina Pados</cp:lastModifiedBy>
  <cp:revision>1</cp:revision>
  <dcterms:created xsi:type="dcterms:W3CDTF">2023-09-24T09:38:42Z</dcterms:created>
  <dcterms:modified xsi:type="dcterms:W3CDTF">2023-09-24T10:45:28Z</dcterms:modified>
</cp:coreProperties>
</file>