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7" r:id="rId3"/>
    <p:sldId id="256" r:id="rId4"/>
    <p:sldId id="258" r:id="rId5"/>
    <p:sldId id="260" r:id="rId6"/>
    <p:sldId id="265" r:id="rId7"/>
    <p:sldId id="275" r:id="rId8"/>
    <p:sldId id="276" r:id="rId9"/>
    <p:sldId id="277" r:id="rId10"/>
    <p:sldId id="278" r:id="rId11"/>
    <p:sldId id="261" r:id="rId12"/>
    <p:sldId id="263" r:id="rId13"/>
    <p:sldId id="262" r:id="rId14"/>
    <p:sldId id="264" r:id="rId15"/>
    <p:sldId id="267" r:id="rId16"/>
    <p:sldId id="268" r:id="rId17"/>
    <p:sldId id="266" r:id="rId18"/>
    <p:sldId id="269" r:id="rId19"/>
    <p:sldId id="270" r:id="rId20"/>
    <p:sldId id="271" r:id="rId21"/>
    <p:sldId id="272" r:id="rId22"/>
    <p:sldId id="273" r:id="rId23"/>
    <p:sldId id="274" r:id="rId24"/>
    <p:sldId id="279" r:id="rId25"/>
  </p:sldIdLst>
  <p:sldSz cx="12192000" cy="685800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9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64C7F23-9CD0-429C-8898-23084AC2E5D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A68F61C2-C33D-468D-B88F-46A36B9D66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/>
              <a:t>Kattintson ide az alcím mintájának szerkesztéséhez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60EDBCF1-E41B-442E-A1D3-2F556196CC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0D855-1712-491D-B1B0-92A3942838F9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07002EDA-E73D-4553-9DC6-C6949AC6D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9C0E8259-BA67-4A16-85D2-A8F7D11859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8FF5E-E9CE-4797-A0D1-08A76AFDBF2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369920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E4058D7-6A54-4CCE-9E93-0F53F412C7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BF928BAD-3320-4E92-88A1-8C26C91EF8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957CF8E8-BE23-48D3-B5CB-CACA4962FC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0D855-1712-491D-B1B0-92A3942838F9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024BAB78-3FA1-4865-8273-0BD8461797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33A3A8B7-A1A1-4789-B87A-9243AED007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8FF5E-E9CE-4797-A0D1-08A76AFDBF2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56377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FEE7739-0CEB-4ACC-A34A-F6DA8CF8D1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829A091A-51E4-479D-9EFA-A758D78C29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C6CD642F-EE59-42F3-B01C-5D405FA6ED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0D855-1712-491D-B1B0-92A3942838F9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412B5347-D4CB-47C4-992B-1A9787CE7E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A61399B6-8162-445B-B9E4-25FE4C940F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8FF5E-E9CE-4797-A0D1-08A76AFDBF2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647604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04FE0C0-4926-47DD-A0F0-CFBDA219F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65671645-E698-4C03-BC02-FDE63EFBA63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Tartalom helye 3">
            <a:extLst>
              <a:ext uri="{FF2B5EF4-FFF2-40B4-BE49-F238E27FC236}">
                <a16:creationId xmlns:a16="http://schemas.microsoft.com/office/drawing/2014/main" id="{657B3AA6-E41C-4AE6-98CB-B665EA8421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>
            <a:extLst>
              <a:ext uri="{FF2B5EF4-FFF2-40B4-BE49-F238E27FC236}">
                <a16:creationId xmlns:a16="http://schemas.microsoft.com/office/drawing/2014/main" id="{ADC99E91-A2AF-49A2-8F53-8F4F66903F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0D855-1712-491D-B1B0-92A3942838F9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6" name="Élőláb helye 5">
            <a:extLst>
              <a:ext uri="{FF2B5EF4-FFF2-40B4-BE49-F238E27FC236}">
                <a16:creationId xmlns:a16="http://schemas.microsoft.com/office/drawing/2014/main" id="{376F40DA-CA8A-405F-9634-4EAFFD8800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>
            <a:extLst>
              <a:ext uri="{FF2B5EF4-FFF2-40B4-BE49-F238E27FC236}">
                <a16:creationId xmlns:a16="http://schemas.microsoft.com/office/drawing/2014/main" id="{D213B277-4680-4D89-9BC3-1861F31A6E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8FF5E-E9CE-4797-A0D1-08A76AFDBF2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097226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0A6AA8B3-1D8C-4091-A8DF-82AF7428F3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5F89601C-55A0-434A-8CB3-BD505FFA8C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>
            <a:extLst>
              <a:ext uri="{FF2B5EF4-FFF2-40B4-BE49-F238E27FC236}">
                <a16:creationId xmlns:a16="http://schemas.microsoft.com/office/drawing/2014/main" id="{B8FD04DA-FA6D-4741-86B3-E8198301F2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>
            <a:extLst>
              <a:ext uri="{FF2B5EF4-FFF2-40B4-BE49-F238E27FC236}">
                <a16:creationId xmlns:a16="http://schemas.microsoft.com/office/drawing/2014/main" id="{0643C78D-BB70-4E69-B7B3-9A496CE11C6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>
            <a:extLst>
              <a:ext uri="{FF2B5EF4-FFF2-40B4-BE49-F238E27FC236}">
                <a16:creationId xmlns:a16="http://schemas.microsoft.com/office/drawing/2014/main" id="{4C2834D5-6308-4B7C-B784-9329DC0F69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>
            <a:extLst>
              <a:ext uri="{FF2B5EF4-FFF2-40B4-BE49-F238E27FC236}">
                <a16:creationId xmlns:a16="http://schemas.microsoft.com/office/drawing/2014/main" id="{9863DC2F-D7CF-4E55-B3B4-2EEFBD6560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0D855-1712-491D-B1B0-92A3942838F9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8" name="Élőláb helye 7">
            <a:extLst>
              <a:ext uri="{FF2B5EF4-FFF2-40B4-BE49-F238E27FC236}">
                <a16:creationId xmlns:a16="http://schemas.microsoft.com/office/drawing/2014/main" id="{038429AB-6DDF-4FD0-A1CE-20A2BBA8A2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>
            <a:extLst>
              <a:ext uri="{FF2B5EF4-FFF2-40B4-BE49-F238E27FC236}">
                <a16:creationId xmlns:a16="http://schemas.microsoft.com/office/drawing/2014/main" id="{A1B7C1E8-0CB7-4F84-9FB8-EDAE5F383F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8FF5E-E9CE-4797-A0D1-08A76AFDBF2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39919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4818017-618E-48B5-B5C8-EC025A9EC4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Dátum helye 2">
            <a:extLst>
              <a:ext uri="{FF2B5EF4-FFF2-40B4-BE49-F238E27FC236}">
                <a16:creationId xmlns:a16="http://schemas.microsoft.com/office/drawing/2014/main" id="{431F3B58-49EC-44FB-BD79-3AEF0B490E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0D855-1712-491D-B1B0-92A3942838F9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4" name="Élőláb helye 3">
            <a:extLst>
              <a:ext uri="{FF2B5EF4-FFF2-40B4-BE49-F238E27FC236}">
                <a16:creationId xmlns:a16="http://schemas.microsoft.com/office/drawing/2014/main" id="{1F964B54-601F-4B5C-88A0-16B19FE464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>
            <a:extLst>
              <a:ext uri="{FF2B5EF4-FFF2-40B4-BE49-F238E27FC236}">
                <a16:creationId xmlns:a16="http://schemas.microsoft.com/office/drawing/2014/main" id="{57B4B08E-89FB-4998-8B7C-852CCAF7F9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8FF5E-E9CE-4797-A0D1-08A76AFDBF2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214874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>
            <a:extLst>
              <a:ext uri="{FF2B5EF4-FFF2-40B4-BE49-F238E27FC236}">
                <a16:creationId xmlns:a16="http://schemas.microsoft.com/office/drawing/2014/main" id="{C67480C6-60A9-42E5-862C-5B4CBFC085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0D855-1712-491D-B1B0-92A3942838F9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3" name="Élőláb helye 2">
            <a:extLst>
              <a:ext uri="{FF2B5EF4-FFF2-40B4-BE49-F238E27FC236}">
                <a16:creationId xmlns:a16="http://schemas.microsoft.com/office/drawing/2014/main" id="{045817C3-C190-43E7-8C4B-ECAC60E152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>
            <a:extLst>
              <a:ext uri="{FF2B5EF4-FFF2-40B4-BE49-F238E27FC236}">
                <a16:creationId xmlns:a16="http://schemas.microsoft.com/office/drawing/2014/main" id="{D6AF983E-B93E-4511-950D-28357BC321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8FF5E-E9CE-4797-A0D1-08A76AFDBF2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213445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0B414A2-A32F-43CB-805B-22501641EB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F3ED1A73-2790-4612-9AB1-8DBC8127D9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744018DF-1763-408E-8E2E-AC945ACECF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>
            <a:extLst>
              <a:ext uri="{FF2B5EF4-FFF2-40B4-BE49-F238E27FC236}">
                <a16:creationId xmlns:a16="http://schemas.microsoft.com/office/drawing/2014/main" id="{DD581C72-DADC-4F07-A121-AD075F4317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0D855-1712-491D-B1B0-92A3942838F9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6" name="Élőláb helye 5">
            <a:extLst>
              <a:ext uri="{FF2B5EF4-FFF2-40B4-BE49-F238E27FC236}">
                <a16:creationId xmlns:a16="http://schemas.microsoft.com/office/drawing/2014/main" id="{97ABF1B4-6886-42C0-957C-5F07914828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>
            <a:extLst>
              <a:ext uri="{FF2B5EF4-FFF2-40B4-BE49-F238E27FC236}">
                <a16:creationId xmlns:a16="http://schemas.microsoft.com/office/drawing/2014/main" id="{FB37D6CD-C5AD-4502-82D8-9DA4E8CF79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8FF5E-E9CE-4797-A0D1-08A76AFDBF2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2369644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62358BB-A446-423A-ADB5-520F863BA8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>
            <a:extLst>
              <a:ext uri="{FF2B5EF4-FFF2-40B4-BE49-F238E27FC236}">
                <a16:creationId xmlns:a16="http://schemas.microsoft.com/office/drawing/2014/main" id="{1D9DF21E-592D-4F5D-B455-7E0BA5D6FED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7C26DFDD-F770-45D1-B3F6-29D33A1E60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>
            <a:extLst>
              <a:ext uri="{FF2B5EF4-FFF2-40B4-BE49-F238E27FC236}">
                <a16:creationId xmlns:a16="http://schemas.microsoft.com/office/drawing/2014/main" id="{DCCA6D0F-6624-4FBC-A5F3-DB2A43013B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0D855-1712-491D-B1B0-92A3942838F9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6" name="Élőláb helye 5">
            <a:extLst>
              <a:ext uri="{FF2B5EF4-FFF2-40B4-BE49-F238E27FC236}">
                <a16:creationId xmlns:a16="http://schemas.microsoft.com/office/drawing/2014/main" id="{848F3B08-E010-4776-99D6-374DC354DD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>
            <a:extLst>
              <a:ext uri="{FF2B5EF4-FFF2-40B4-BE49-F238E27FC236}">
                <a16:creationId xmlns:a16="http://schemas.microsoft.com/office/drawing/2014/main" id="{2DD2C999-1AAE-4758-8BEC-477B0806DC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8FF5E-E9CE-4797-A0D1-08A76AFDBF2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590945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51B159D-3EE6-4575-830F-9BD0713D9E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>
            <a:extLst>
              <a:ext uri="{FF2B5EF4-FFF2-40B4-BE49-F238E27FC236}">
                <a16:creationId xmlns:a16="http://schemas.microsoft.com/office/drawing/2014/main" id="{5DED47F9-8F9B-4628-9575-96F7D00082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3B3BEF09-B753-4C6D-BDF5-0DFBC2B8E0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0D855-1712-491D-B1B0-92A3942838F9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872C3470-0B62-4D0A-B581-C404D4BECF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3D74F5AD-8C76-453D-9DF4-7DED041827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8FF5E-E9CE-4797-A0D1-08A76AFDBF2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53011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>
            <a:extLst>
              <a:ext uri="{FF2B5EF4-FFF2-40B4-BE49-F238E27FC236}">
                <a16:creationId xmlns:a16="http://schemas.microsoft.com/office/drawing/2014/main" id="{36BE100D-EBBD-4A24-9DEF-91B6E4F5A4C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>
            <a:extLst>
              <a:ext uri="{FF2B5EF4-FFF2-40B4-BE49-F238E27FC236}">
                <a16:creationId xmlns:a16="http://schemas.microsoft.com/office/drawing/2014/main" id="{93BF6D0E-9338-4927-BE0F-BA307C8E49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AA270BF7-CFA4-42E3-9B1A-16CF084BF1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0D855-1712-491D-B1B0-92A3942838F9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93D45B1C-9FB3-44AC-9B87-8C4D2094F8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437B92FA-0B3B-4173-B50E-58F4FD43D1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8FF5E-E9CE-4797-A0D1-08A76AFDBF2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7997458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>
            <a:extLst>
              <a:ext uri="{FF2B5EF4-FFF2-40B4-BE49-F238E27FC236}">
                <a16:creationId xmlns:a16="http://schemas.microsoft.com/office/drawing/2014/main" id="{0917A22A-840D-4012-8940-20B8C08439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/>
              <a:t>Mintacím szerkesztése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A6093E8E-C13C-468E-AF5F-2E45328B03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FB1DA0F7-9E0B-4CAF-939E-7BC401614F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00D855-1712-491D-B1B0-92A3942838F9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95B22522-233B-4064-9438-F08E6C8E91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187C403A-ACF5-43E1-806A-B25738326D4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18FF5E-E9CE-4797-A0D1-08A76AFDBF2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53524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>
            <a:extLst>
              <a:ext uri="{FF2B5EF4-FFF2-40B4-BE49-F238E27FC236}">
                <a16:creationId xmlns:a16="http://schemas.microsoft.com/office/drawing/2014/main" id="{D73BA572-BE51-48ED-9DFC-1B3F93200E7B}"/>
              </a:ext>
            </a:extLst>
          </p:cNvPr>
          <p:cNvSpPr txBox="1"/>
          <p:nvPr/>
        </p:nvSpPr>
        <p:spPr>
          <a:xfrm>
            <a:off x="785037" y="467833"/>
            <a:ext cx="106219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3200" b="1" u="sng" dirty="0">
                <a:solidFill>
                  <a:srgbClr val="0070C0"/>
                </a:solidFill>
              </a:rPr>
              <a:t>AZ OLDATOK TÖMÉNYSÉGE, TÖMEGSZÁZALÉKA</a:t>
            </a:r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65E8ACD2-A5D8-4D62-B196-CBEE080767FE}"/>
              </a:ext>
            </a:extLst>
          </p:cNvPr>
          <p:cNvSpPr txBox="1"/>
          <p:nvPr/>
        </p:nvSpPr>
        <p:spPr>
          <a:xfrm>
            <a:off x="435935" y="1350335"/>
            <a:ext cx="1072825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Az oldatok töménysége, tömegszázaléka tulajdonképpen egy oldatban lévő oldószer és oldott anyag %-os arányát fejezi ki. </a:t>
            </a:r>
          </a:p>
          <a:p>
            <a:r>
              <a:rPr lang="hu-HU" sz="2400" dirty="0"/>
              <a:t>Mennyi oldószerbe, mennyi oldott anyagot teszünk, vagy másképpen mennyi oldatban hány% oldott anyag van.</a:t>
            </a:r>
          </a:p>
          <a:p>
            <a:endParaRPr lang="hu-HU" sz="2400" dirty="0"/>
          </a:p>
          <a:p>
            <a:pPr algn="ctr"/>
            <a:r>
              <a:rPr lang="hu-HU" sz="2400" dirty="0">
                <a:solidFill>
                  <a:srgbClr val="FF0000"/>
                </a:solidFill>
              </a:rPr>
              <a:t>A mai „órán” az oldatok tömegszázalékának kiszámításáról fogunk tanulni!</a:t>
            </a:r>
          </a:p>
        </p:txBody>
      </p:sp>
      <p:pic>
        <p:nvPicPr>
          <p:cNvPr id="2050" name="Picture 2" descr="Képtalálatok a következőre: oldatok">
            <a:extLst>
              <a:ext uri="{FF2B5EF4-FFF2-40B4-BE49-F238E27FC236}">
                <a16:creationId xmlns:a16="http://schemas.microsoft.com/office/drawing/2014/main" id="{9169929F-1F27-4754-B799-1C5083FF80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1669" y="3658659"/>
            <a:ext cx="3683180" cy="2762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57044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éptalálatok a következőre: permetező ember">
            <a:extLst>
              <a:ext uri="{FF2B5EF4-FFF2-40B4-BE49-F238E27FC236}">
                <a16:creationId xmlns:a16="http://schemas.microsoft.com/office/drawing/2014/main" id="{E53F10D8-7DE5-4F55-B793-0F0DB5061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238" y="785193"/>
            <a:ext cx="3059162" cy="2916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zövegdoboz 1">
            <a:extLst>
              <a:ext uri="{FF2B5EF4-FFF2-40B4-BE49-F238E27FC236}">
                <a16:creationId xmlns:a16="http://schemas.microsoft.com/office/drawing/2014/main" id="{3F6FA53D-B440-4EA7-A485-A569A3FD38B5}"/>
              </a:ext>
            </a:extLst>
          </p:cNvPr>
          <p:cNvSpPr txBox="1"/>
          <p:nvPr/>
        </p:nvSpPr>
        <p:spPr>
          <a:xfrm>
            <a:off x="4651513" y="583096"/>
            <a:ext cx="70899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>
                <a:solidFill>
                  <a:srgbClr val="FF0000"/>
                </a:solidFill>
              </a:rPr>
              <a:t>Egy oldat tömeg%-os összetétele nagyon fontos!</a:t>
            </a:r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94B5102B-6A56-4436-B538-B0CF03D1EBE3}"/>
              </a:ext>
            </a:extLst>
          </p:cNvPr>
          <p:cNvSpPr txBox="1"/>
          <p:nvPr/>
        </p:nvSpPr>
        <p:spPr>
          <a:xfrm>
            <a:off x="4529470" y="1488558"/>
            <a:ext cx="698559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hu-HU" sz="2400" dirty="0"/>
              <a:t>Ha túl híg permetlét készítünk, akkor pl. nem fog hatni a permetezőszer.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hu-HU" sz="2400" dirty="0"/>
              <a:t>Ha túl tömény  oldatot készítünk, akkor pedig </a:t>
            </a:r>
            <a:r>
              <a:rPr lang="hu-HU" sz="2400" dirty="0" err="1"/>
              <a:t>tönkretehetjük</a:t>
            </a:r>
            <a:r>
              <a:rPr lang="hu-HU" sz="2400" dirty="0"/>
              <a:t> az egész termést.</a:t>
            </a:r>
          </a:p>
        </p:txBody>
      </p:sp>
      <p:pic>
        <p:nvPicPr>
          <p:cNvPr id="1028" name="Picture 4" descr="Képtalálatok a következőre: kávé">
            <a:extLst>
              <a:ext uri="{FF2B5EF4-FFF2-40B4-BE49-F238E27FC236}">
                <a16:creationId xmlns:a16="http://schemas.microsoft.com/office/drawing/2014/main" id="{10254660-F3E9-4989-900D-70BDAC5334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617" y="3880901"/>
            <a:ext cx="3813853" cy="254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zövegdoboz 3">
            <a:extLst>
              <a:ext uri="{FF2B5EF4-FFF2-40B4-BE49-F238E27FC236}">
                <a16:creationId xmlns:a16="http://schemas.microsoft.com/office/drawing/2014/main" id="{1A4DF5AC-ECF5-46F4-8E21-AE78855A623E}"/>
              </a:ext>
            </a:extLst>
          </p:cNvPr>
          <p:cNvSpPr txBox="1"/>
          <p:nvPr/>
        </p:nvSpPr>
        <p:spPr>
          <a:xfrm>
            <a:off x="4929809" y="3880901"/>
            <a:ext cx="681161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hu-HU" sz="2400" dirty="0"/>
              <a:t>Ha édesen szeretjük a kávét és kevés cukrot teszünk bele, akkor túl keserű lesz.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2400" dirty="0"/>
              <a:t>Ha nem túl édesen szeretjük, és sok cukrot teszünk bele, akkor pedig túl édes lesz.</a:t>
            </a:r>
          </a:p>
        </p:txBody>
      </p:sp>
    </p:spTree>
    <p:extLst>
      <p:ext uri="{BB962C8B-B14F-4D97-AF65-F5344CB8AC3E}">
        <p14:creationId xmlns:p14="http://schemas.microsoft.com/office/powerpoint/2010/main" val="13510670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zövegdoboz 4">
            <a:extLst>
              <a:ext uri="{FF2B5EF4-FFF2-40B4-BE49-F238E27FC236}">
                <a16:creationId xmlns:a16="http://schemas.microsoft.com/office/drawing/2014/main" id="{11EF6031-C46B-424E-8C8D-7BBAF79A1877}"/>
              </a:ext>
            </a:extLst>
          </p:cNvPr>
          <p:cNvSpPr txBox="1"/>
          <p:nvPr/>
        </p:nvSpPr>
        <p:spPr>
          <a:xfrm>
            <a:off x="414670" y="568842"/>
            <a:ext cx="110153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3600" u="sng" dirty="0">
                <a:solidFill>
                  <a:schemeClr val="accent1"/>
                </a:solidFill>
              </a:rPr>
              <a:t>AZ OLDATOK TÖMÉNYSÉGE, TÖMEGSZÁZALÉKA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Szövegdoboz 5">
                <a:extLst>
                  <a:ext uri="{FF2B5EF4-FFF2-40B4-BE49-F238E27FC236}">
                    <a16:creationId xmlns:a16="http://schemas.microsoft.com/office/drawing/2014/main" id="{BA277B0B-4105-4CFB-B94A-BEB9AF6DD126}"/>
                  </a:ext>
                </a:extLst>
              </p:cNvPr>
              <p:cNvSpPr txBox="1"/>
              <p:nvPr/>
            </p:nvSpPr>
            <p:spPr>
              <a:xfrm>
                <a:off x="329609" y="1637414"/>
                <a:ext cx="11227982" cy="8577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hu-HU" sz="3200" dirty="0">
                    <a:solidFill>
                      <a:schemeClr val="accent5"/>
                    </a:solidFill>
                  </a:rPr>
                  <a:t>Töménység 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32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3200" b="0" i="1" smtClean="0">
                            <a:latin typeface="Cambria Math" panose="02040503050406030204" pitchFamily="18" charset="0"/>
                          </a:rPr>
                          <m:t>𝑜𝑙𝑑𝑜𝑡𝑡</m:t>
                        </m:r>
                        <m:r>
                          <a:rPr lang="hu-HU" sz="32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hu-HU" sz="3200" b="0" i="1" smtClean="0">
                            <a:latin typeface="Cambria Math" panose="02040503050406030204" pitchFamily="18" charset="0"/>
                          </a:rPr>
                          <m:t>𝑎𝑛𝑦𝑎𝑔</m:t>
                        </m:r>
                        <m:r>
                          <a:rPr lang="hu-HU" sz="32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hu-HU" sz="32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hu-HU" sz="3200" b="0" i="1" smtClean="0">
                            <a:latin typeface="Cambria Math" panose="02040503050406030204" pitchFamily="18" charset="0"/>
                          </a:rPr>
                          <m:t>ö</m:t>
                        </m:r>
                        <m:r>
                          <a:rPr lang="hu-HU" sz="3200" b="0" i="1" smtClean="0">
                            <a:latin typeface="Cambria Math" panose="02040503050406030204" pitchFamily="18" charset="0"/>
                          </a:rPr>
                          <m:t>𝑚𝑒𝑔𝑒</m:t>
                        </m:r>
                      </m:num>
                      <m:den>
                        <m:r>
                          <a:rPr lang="hu-HU" sz="3200" b="0" i="1" smtClean="0">
                            <a:latin typeface="Cambria Math" panose="02040503050406030204" pitchFamily="18" charset="0"/>
                          </a:rPr>
                          <m:t>𝑜𝑙𝑑𝑎𝑡</m:t>
                        </m:r>
                        <m:r>
                          <a:rPr lang="hu-HU" sz="32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hu-HU" sz="32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hu-HU" sz="3200" b="0" i="1" smtClean="0">
                            <a:latin typeface="Cambria Math" panose="02040503050406030204" pitchFamily="18" charset="0"/>
                          </a:rPr>
                          <m:t>ö</m:t>
                        </m:r>
                        <m:r>
                          <a:rPr lang="hu-HU" sz="3200" b="0" i="1" smtClean="0">
                            <a:latin typeface="Cambria Math" panose="02040503050406030204" pitchFamily="18" charset="0"/>
                          </a:rPr>
                          <m:t>𝑚𝑒𝑔𝑒</m:t>
                        </m:r>
                      </m:den>
                    </m:f>
                  </m:oMath>
                </a14:m>
                <a:endParaRPr lang="hu-HU" sz="3200" dirty="0"/>
              </a:p>
            </p:txBody>
          </p:sp>
        </mc:Choice>
        <mc:Fallback xmlns="">
          <p:sp>
            <p:nvSpPr>
              <p:cNvPr id="6" name="Szövegdoboz 5">
                <a:extLst>
                  <a:ext uri="{FF2B5EF4-FFF2-40B4-BE49-F238E27FC236}">
                    <a16:creationId xmlns:a16="http://schemas.microsoft.com/office/drawing/2014/main" id="{BA277B0B-4105-4CFB-B94A-BEB9AF6DD12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9609" y="1637414"/>
                <a:ext cx="11227982" cy="857799"/>
              </a:xfrm>
              <a:prstGeom prst="rect">
                <a:avLst/>
              </a:prstGeom>
              <a:blipFill>
                <a:blip r:embed="rId2"/>
                <a:stretch>
                  <a:fillRect b="-5000"/>
                </a:stretch>
              </a:blipFill>
            </p:spPr>
            <p:txBody>
              <a:bodyPr/>
              <a:lstStyle/>
              <a:p>
                <a:r>
                  <a:rPr lang="hu-H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Szövegdoboz 6">
                <a:extLst>
                  <a:ext uri="{FF2B5EF4-FFF2-40B4-BE49-F238E27FC236}">
                    <a16:creationId xmlns:a16="http://schemas.microsoft.com/office/drawing/2014/main" id="{72999982-B942-412D-AC74-B0ED682D0C5E}"/>
                  </a:ext>
                </a:extLst>
              </p:cNvPr>
              <p:cNvSpPr txBox="1"/>
              <p:nvPr/>
            </p:nvSpPr>
            <p:spPr>
              <a:xfrm>
                <a:off x="414670" y="2881423"/>
                <a:ext cx="10271051" cy="8577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hu-HU" sz="3200" dirty="0">
                    <a:solidFill>
                      <a:srgbClr val="7030A0"/>
                    </a:solidFill>
                  </a:rPr>
                  <a:t>Tömegszázalék</a:t>
                </a:r>
                <a:r>
                  <a:rPr lang="hu-HU" dirty="0"/>
                  <a:t> 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32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3200" b="0" i="1" smtClean="0">
                            <a:latin typeface="Cambria Math" panose="02040503050406030204" pitchFamily="18" charset="0"/>
                          </a:rPr>
                          <m:t>𝑜𝑙𝑑𝑜𝑡𝑡</m:t>
                        </m:r>
                        <m:r>
                          <a:rPr lang="hu-HU" sz="32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hu-HU" sz="3200" b="0" i="1" smtClean="0">
                            <a:latin typeface="Cambria Math" panose="02040503050406030204" pitchFamily="18" charset="0"/>
                          </a:rPr>
                          <m:t>𝑎𝑛𝑦𝑎𝑔</m:t>
                        </m:r>
                        <m:r>
                          <a:rPr lang="hu-HU" sz="32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hu-HU" sz="32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hu-HU" sz="3200" b="0" i="1" smtClean="0">
                            <a:latin typeface="Cambria Math" panose="02040503050406030204" pitchFamily="18" charset="0"/>
                          </a:rPr>
                          <m:t>ö</m:t>
                        </m:r>
                        <m:r>
                          <a:rPr lang="hu-HU" sz="3200" b="0" i="1" smtClean="0">
                            <a:latin typeface="Cambria Math" panose="02040503050406030204" pitchFamily="18" charset="0"/>
                          </a:rPr>
                          <m:t>𝑚𝑒𝑔𝑒</m:t>
                        </m:r>
                      </m:num>
                      <m:den>
                        <m:r>
                          <a:rPr lang="hu-HU" sz="3200" b="0" i="1" smtClean="0">
                            <a:latin typeface="Cambria Math" panose="02040503050406030204" pitchFamily="18" charset="0"/>
                          </a:rPr>
                          <m:t>𝑜𝑙𝑑𝑎𝑡</m:t>
                        </m:r>
                        <m:r>
                          <a:rPr lang="hu-HU" sz="32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hu-HU" sz="32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hu-HU" sz="3200" b="0" i="1" smtClean="0">
                            <a:latin typeface="Cambria Math" panose="02040503050406030204" pitchFamily="18" charset="0"/>
                          </a:rPr>
                          <m:t>ö</m:t>
                        </m:r>
                        <m:r>
                          <a:rPr lang="hu-HU" sz="3200" b="0" i="1" smtClean="0">
                            <a:latin typeface="Cambria Math" panose="02040503050406030204" pitchFamily="18" charset="0"/>
                          </a:rPr>
                          <m:t>𝑚𝑒𝑔𝑒</m:t>
                        </m:r>
                      </m:den>
                    </m:f>
                  </m:oMath>
                </a14:m>
                <a:r>
                  <a:rPr lang="hu-HU" sz="3200" dirty="0"/>
                  <a:t> · 100      </a:t>
                </a:r>
                <a:r>
                  <a:rPr lang="hu-HU" sz="2400" dirty="0"/>
                  <a:t>Tömeg% </a:t>
                </a:r>
                <a:r>
                  <a:rPr lang="hu-HU" sz="2000" b="1" dirty="0"/>
                  <a:t>Jele</a:t>
                </a:r>
                <a:r>
                  <a:rPr lang="hu-HU" sz="2000" b="1" dirty="0">
                    <a:solidFill>
                      <a:srgbClr val="00B050"/>
                    </a:solidFill>
                  </a:rPr>
                  <a:t>: m/m%</a:t>
                </a:r>
              </a:p>
            </p:txBody>
          </p:sp>
        </mc:Choice>
        <mc:Fallback xmlns="">
          <p:sp>
            <p:nvSpPr>
              <p:cNvPr id="7" name="Szövegdoboz 6">
                <a:extLst>
                  <a:ext uri="{FF2B5EF4-FFF2-40B4-BE49-F238E27FC236}">
                    <a16:creationId xmlns:a16="http://schemas.microsoft.com/office/drawing/2014/main" id="{72999982-B942-412D-AC74-B0ED682D0C5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4670" y="2881423"/>
                <a:ext cx="10271051" cy="857799"/>
              </a:xfrm>
              <a:prstGeom prst="rect">
                <a:avLst/>
              </a:prstGeom>
              <a:blipFill>
                <a:blip r:embed="rId3"/>
                <a:stretch>
                  <a:fillRect b="-5000"/>
                </a:stretch>
              </a:blipFill>
            </p:spPr>
            <p:txBody>
              <a:bodyPr/>
              <a:lstStyle/>
              <a:p>
                <a:r>
                  <a:rPr lang="hu-H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Szövegdoboz 7">
            <a:extLst>
              <a:ext uri="{FF2B5EF4-FFF2-40B4-BE49-F238E27FC236}">
                <a16:creationId xmlns:a16="http://schemas.microsoft.com/office/drawing/2014/main" id="{98A3D9B9-E28A-42BE-9D0C-26A27E4E1C52}"/>
              </a:ext>
            </a:extLst>
          </p:cNvPr>
          <p:cNvSpPr txBox="1"/>
          <p:nvPr/>
        </p:nvSpPr>
        <p:spPr>
          <a:xfrm>
            <a:off x="489098" y="4061637"/>
            <a:ext cx="108664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400" b="1" dirty="0">
                <a:solidFill>
                  <a:srgbClr val="FF0000"/>
                </a:solidFill>
              </a:rPr>
              <a:t>A tömegszázalék azt fejezi ki, hogy 100g oldatban hány g oldott anyag van.</a:t>
            </a:r>
          </a:p>
        </p:txBody>
      </p:sp>
      <p:sp>
        <p:nvSpPr>
          <p:cNvPr id="9" name="Szövegdoboz 8">
            <a:extLst>
              <a:ext uri="{FF2B5EF4-FFF2-40B4-BE49-F238E27FC236}">
                <a16:creationId xmlns:a16="http://schemas.microsoft.com/office/drawing/2014/main" id="{A3F68418-7784-4F62-9EC3-428FED7FA276}"/>
              </a:ext>
            </a:extLst>
          </p:cNvPr>
          <p:cNvSpPr txBox="1"/>
          <p:nvPr/>
        </p:nvSpPr>
        <p:spPr>
          <a:xfrm>
            <a:off x="329609" y="4774019"/>
            <a:ext cx="108664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400" dirty="0"/>
              <a:t>Pl. Ha egy sóoldat 13m/m%-os, akkor az azt jelenti, hogy 100g sóoldatban 13g só van feloldva</a:t>
            </a:r>
            <a:r>
              <a:rPr lang="hu-HU" sz="2400" i="1" dirty="0">
                <a:solidFill>
                  <a:srgbClr val="00B0F0"/>
                </a:solidFill>
              </a:rPr>
              <a:t>./ és 100-13= 87 g víz van az oldatban/</a:t>
            </a:r>
          </a:p>
        </p:txBody>
      </p:sp>
    </p:spTree>
    <p:extLst>
      <p:ext uri="{BB962C8B-B14F-4D97-AF65-F5344CB8AC3E}">
        <p14:creationId xmlns:p14="http://schemas.microsoft.com/office/powerpoint/2010/main" val="30602029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Szövegdoboz 2">
                <a:extLst>
                  <a:ext uri="{FF2B5EF4-FFF2-40B4-BE49-F238E27FC236}">
                    <a16:creationId xmlns:a16="http://schemas.microsoft.com/office/drawing/2014/main" id="{731E2DF1-4C05-4AA9-AA88-183E773CF500}"/>
                  </a:ext>
                </a:extLst>
              </p:cNvPr>
              <p:cNvSpPr txBox="1"/>
              <p:nvPr/>
            </p:nvSpPr>
            <p:spPr>
              <a:xfrm>
                <a:off x="425302" y="404037"/>
                <a:ext cx="11036596" cy="41963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hu-HU" sz="2000" dirty="0">
                    <a:solidFill>
                      <a:srgbClr val="0070C0"/>
                    </a:solidFill>
                  </a:rPr>
                  <a:t>Mintafeladat</a:t>
                </a:r>
                <a:r>
                  <a:rPr lang="hu-HU" sz="2000" dirty="0"/>
                  <a:t> : </a:t>
                </a:r>
                <a:r>
                  <a:rPr lang="hu-HU" sz="2000" b="1" dirty="0">
                    <a:solidFill>
                      <a:srgbClr val="7030A0"/>
                    </a:solidFill>
                  </a:rPr>
                  <a:t>Ha  320g oldatban  40g oldott anyag van , akkor az hány m/m%-os?</a:t>
                </a:r>
              </a:p>
              <a:p>
                <a:pPr algn="ctr"/>
                <a:endParaRPr lang="hu-HU" sz="2000" dirty="0"/>
              </a:p>
              <a:p>
                <a:r>
                  <a:rPr lang="hu-HU" dirty="0"/>
                  <a:t>Ezt kétféleképpen is kiszámolhatjuk!</a:t>
                </a:r>
              </a:p>
              <a:p>
                <a:r>
                  <a:rPr lang="hu-HU" b="1" dirty="0">
                    <a:solidFill>
                      <a:srgbClr val="0070C0"/>
                    </a:solidFill>
                  </a:rPr>
                  <a:t>1.    </a:t>
                </a:r>
                <a:r>
                  <a:rPr lang="hu-HU" dirty="0"/>
                  <a:t>A feladatban :          320g oldatban                      40g oldott anyag van</a:t>
                </a:r>
              </a:p>
              <a:p>
                <a:r>
                  <a:rPr lang="hu-HU" dirty="0"/>
                  <a:t>    A definíció szerint:   100g oldatban                      x g oldott anyag van</a:t>
                </a:r>
              </a:p>
              <a:p>
                <a:r>
                  <a:rPr lang="hu-HU" dirty="0"/>
                  <a:t>  </a:t>
                </a:r>
              </a:p>
              <a:p>
                <a:r>
                  <a:rPr lang="hu-HU" i="1" dirty="0">
                    <a:solidFill>
                      <a:srgbClr val="00B050"/>
                    </a:solidFill>
                  </a:rPr>
                  <a:t>Ez egy egyenes arányosság, amit úgy oldunk meg, hogy :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100 ·40</m:t>
                        </m:r>
                        <m:r>
                          <a:rPr lang="hu-HU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𝑔</m:t>
                        </m:r>
                      </m:num>
                      <m:den>
                        <m:r>
                          <a:rPr lang="hu-HU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320</m:t>
                        </m:r>
                        <m:r>
                          <a:rPr lang="hu-HU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𝑔</m:t>
                        </m:r>
                      </m:den>
                    </m:f>
                  </m:oMath>
                </a14:m>
                <a:r>
                  <a:rPr lang="hu-HU" sz="2800" i="1" dirty="0">
                    <a:solidFill>
                      <a:schemeClr val="tx1"/>
                    </a:solidFill>
                  </a:rPr>
                  <a:t> = </a:t>
                </a:r>
                <a:r>
                  <a:rPr lang="hu-HU" sz="2400" i="1" dirty="0">
                    <a:solidFill>
                      <a:schemeClr val="tx1"/>
                    </a:solidFill>
                  </a:rPr>
                  <a:t>12,5 g</a:t>
                </a:r>
                <a:r>
                  <a:rPr lang="hu-HU" dirty="0">
                    <a:solidFill>
                      <a:schemeClr val="tx1"/>
                    </a:solidFill>
                  </a:rPr>
                  <a:t> ,akkor  </a:t>
                </a:r>
                <a:r>
                  <a:rPr lang="hu-HU" sz="2400" b="1" dirty="0">
                    <a:solidFill>
                      <a:srgbClr val="FF0000"/>
                    </a:solidFill>
                  </a:rPr>
                  <a:t>12,5 m/m%-os </a:t>
                </a:r>
                <a:r>
                  <a:rPr lang="hu-HU" dirty="0">
                    <a:solidFill>
                      <a:schemeClr val="tx1"/>
                    </a:solidFill>
                  </a:rPr>
                  <a:t>az </a:t>
                </a:r>
                <a:r>
                  <a:rPr lang="hu-HU" dirty="0" err="1">
                    <a:solidFill>
                      <a:schemeClr val="tx1"/>
                    </a:solidFill>
                  </a:rPr>
                  <a:t>oldatom</a:t>
                </a:r>
                <a:r>
                  <a:rPr lang="hu-HU" dirty="0">
                    <a:solidFill>
                      <a:schemeClr val="tx1"/>
                    </a:solidFill>
                  </a:rPr>
                  <a:t>.</a:t>
                </a:r>
              </a:p>
              <a:p>
                <a:endParaRPr lang="hu-HU" dirty="0"/>
              </a:p>
              <a:p>
                <a:r>
                  <a:rPr lang="hu-HU" b="1" dirty="0">
                    <a:solidFill>
                      <a:srgbClr val="0070C0"/>
                    </a:solidFill>
                  </a:rPr>
                  <a:t>2.</a:t>
                </a:r>
                <a:r>
                  <a:rPr lang="hu-HU" dirty="0">
                    <a:solidFill>
                      <a:schemeClr val="tx1"/>
                    </a:solidFill>
                  </a:rPr>
                  <a:t> </a:t>
                </a:r>
                <a:r>
                  <a:rPr lang="hu-HU" i="1" dirty="0">
                    <a:solidFill>
                      <a:srgbClr val="00B050"/>
                    </a:solidFill>
                  </a:rPr>
                  <a:t>Kiszámolom a 320g-nak hány %-a </a:t>
                </a:r>
                <a:r>
                  <a:rPr lang="hu-HU" i="1" dirty="0" err="1">
                    <a:solidFill>
                      <a:srgbClr val="00B050"/>
                    </a:solidFill>
                  </a:rPr>
                  <a:t>a</a:t>
                </a:r>
                <a:r>
                  <a:rPr lang="hu-HU" i="1" dirty="0">
                    <a:solidFill>
                      <a:srgbClr val="00B050"/>
                    </a:solidFill>
                  </a:rPr>
                  <a:t> 40g. A 320 az alap és a 40 a százalékérték. Keresem a százaléklábat! </a:t>
                </a:r>
              </a:p>
              <a:p>
                <a:r>
                  <a:rPr lang="hu-HU" i="1" dirty="0"/>
                  <a:t>          </a:t>
                </a:r>
              </a:p>
              <a:p>
                <a:r>
                  <a:rPr lang="hu-HU" i="1" dirty="0"/>
                  <a:t>             %láb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2400" b="0" i="1" smtClean="0">
                            <a:latin typeface="Cambria Math" panose="02040503050406030204" pitchFamily="18" charset="0"/>
                          </a:rPr>
                          <m:t>% é</m:t>
                        </m:r>
                        <m:r>
                          <a:rPr lang="hu-HU" sz="2400" b="0" i="1" smtClean="0">
                            <a:latin typeface="Cambria Math" panose="02040503050406030204" pitchFamily="18" charset="0"/>
                          </a:rPr>
                          <m:t>𝑟𝑡</m:t>
                        </m:r>
                        <m:r>
                          <a:rPr lang="hu-HU" sz="2400" b="0" i="1" smtClean="0">
                            <a:latin typeface="Cambria Math" panose="02040503050406030204" pitchFamily="18" charset="0"/>
                          </a:rPr>
                          <m:t>é</m:t>
                        </m:r>
                        <m:r>
                          <a:rPr lang="hu-HU" sz="2400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  <m:r>
                          <a:rPr lang="hu-HU" sz="2400" b="0" i="1" smtClean="0">
                            <a:latin typeface="Cambria Math" panose="02040503050406030204" pitchFamily="18" charset="0"/>
                          </a:rPr>
                          <m:t> · 100</m:t>
                        </m:r>
                      </m:num>
                      <m:den>
                        <m:r>
                          <a:rPr lang="hu-HU" sz="2400" b="0" i="1" smtClean="0">
                            <a:latin typeface="Cambria Math" panose="02040503050406030204" pitchFamily="18" charset="0"/>
                          </a:rPr>
                          <m:t>𝑎𝑙𝑎𝑝</m:t>
                        </m:r>
                      </m:den>
                    </m:f>
                  </m:oMath>
                </a14:m>
                <a:r>
                  <a:rPr lang="hu-HU" sz="2400" i="1" dirty="0"/>
                  <a:t> 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24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2400" b="0" i="1" dirty="0" smtClean="0">
                            <a:latin typeface="Cambria Math" panose="02040503050406030204" pitchFamily="18" charset="0"/>
                          </a:rPr>
                          <m:t>40 ·100</m:t>
                        </m:r>
                      </m:num>
                      <m:den>
                        <m:r>
                          <a:rPr lang="hu-HU" sz="2400" b="0" i="1" dirty="0" smtClean="0">
                            <a:latin typeface="Cambria Math" panose="02040503050406030204" pitchFamily="18" charset="0"/>
                          </a:rPr>
                          <m:t>320</m:t>
                        </m:r>
                      </m:den>
                    </m:f>
                  </m:oMath>
                </a14:m>
                <a:r>
                  <a:rPr lang="hu-HU" sz="2400" i="1" dirty="0"/>
                  <a:t>   =</a:t>
                </a:r>
                <a:r>
                  <a:rPr lang="hu-HU" sz="2400" b="1" i="1" dirty="0">
                    <a:solidFill>
                      <a:srgbClr val="FF0000"/>
                    </a:solidFill>
                  </a:rPr>
                  <a:t>12,5 m/m%</a:t>
                </a:r>
              </a:p>
            </p:txBody>
          </p:sp>
        </mc:Choice>
        <mc:Fallback xmlns="">
          <p:sp>
            <p:nvSpPr>
              <p:cNvPr id="3" name="Szövegdoboz 2">
                <a:extLst>
                  <a:ext uri="{FF2B5EF4-FFF2-40B4-BE49-F238E27FC236}">
                    <a16:creationId xmlns:a16="http://schemas.microsoft.com/office/drawing/2014/main" id="{731E2DF1-4C05-4AA9-AA88-183E773CF50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5302" y="404037"/>
                <a:ext cx="11036596" cy="4196342"/>
              </a:xfrm>
              <a:prstGeom prst="rect">
                <a:avLst/>
              </a:prstGeom>
              <a:blipFill>
                <a:blip r:embed="rId2"/>
                <a:stretch>
                  <a:fillRect l="-497" t="-726"/>
                </a:stretch>
              </a:blipFill>
            </p:spPr>
            <p:txBody>
              <a:bodyPr/>
              <a:lstStyle/>
              <a:p>
                <a:r>
                  <a:rPr lang="hu-H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Egyenes összekötő nyíllal 4">
            <a:extLst>
              <a:ext uri="{FF2B5EF4-FFF2-40B4-BE49-F238E27FC236}">
                <a16:creationId xmlns:a16="http://schemas.microsoft.com/office/drawing/2014/main" id="{7368E65F-0056-4DF1-89DA-96F12346ED7A}"/>
              </a:ext>
            </a:extLst>
          </p:cNvPr>
          <p:cNvCxnSpPr/>
          <p:nvPr/>
        </p:nvCxnSpPr>
        <p:spPr>
          <a:xfrm>
            <a:off x="4146698" y="1446029"/>
            <a:ext cx="1041991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Egyenes összekötő nyíllal 6">
            <a:extLst>
              <a:ext uri="{FF2B5EF4-FFF2-40B4-BE49-F238E27FC236}">
                <a16:creationId xmlns:a16="http://schemas.microsoft.com/office/drawing/2014/main" id="{196C5C73-C228-4A08-9028-D719C7DA134F}"/>
              </a:ext>
            </a:extLst>
          </p:cNvPr>
          <p:cNvCxnSpPr/>
          <p:nvPr/>
        </p:nvCxnSpPr>
        <p:spPr>
          <a:xfrm>
            <a:off x="3987209" y="1701209"/>
            <a:ext cx="946298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Egyenes összekötő 12">
            <a:extLst>
              <a:ext uri="{FF2B5EF4-FFF2-40B4-BE49-F238E27FC236}">
                <a16:creationId xmlns:a16="http://schemas.microsoft.com/office/drawing/2014/main" id="{974F0911-F44C-4842-A2DB-1B86C807C729}"/>
              </a:ext>
            </a:extLst>
          </p:cNvPr>
          <p:cNvCxnSpPr/>
          <p:nvPr/>
        </p:nvCxnSpPr>
        <p:spPr>
          <a:xfrm>
            <a:off x="2604977" y="1871330"/>
            <a:ext cx="4933507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4" name="Szövegdoboz 13">
            <a:extLst>
              <a:ext uri="{FF2B5EF4-FFF2-40B4-BE49-F238E27FC236}">
                <a16:creationId xmlns:a16="http://schemas.microsoft.com/office/drawing/2014/main" id="{9F2CC4A4-E371-4F46-A607-6114157E5192}"/>
              </a:ext>
            </a:extLst>
          </p:cNvPr>
          <p:cNvSpPr txBox="1"/>
          <p:nvPr/>
        </p:nvSpPr>
        <p:spPr>
          <a:xfrm>
            <a:off x="563526" y="4986670"/>
            <a:ext cx="1050496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3600" b="1" i="1" dirty="0">
                <a:solidFill>
                  <a:srgbClr val="0070C0"/>
                </a:solidFill>
              </a:rPr>
              <a:t>Bármelyik módszerrel lehet számolni, kinek melyik a szimpatikusabb!</a:t>
            </a:r>
          </a:p>
        </p:txBody>
      </p:sp>
    </p:spTree>
    <p:extLst>
      <p:ext uri="{BB962C8B-B14F-4D97-AF65-F5344CB8AC3E}">
        <p14:creationId xmlns:p14="http://schemas.microsoft.com/office/powerpoint/2010/main" val="39367912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Szövegdoboz 1">
                <a:extLst>
                  <a:ext uri="{FF2B5EF4-FFF2-40B4-BE49-F238E27FC236}">
                    <a16:creationId xmlns:a16="http://schemas.microsoft.com/office/drawing/2014/main" id="{3F7BA500-9249-404D-9206-9B494A2585D9}"/>
                  </a:ext>
                </a:extLst>
              </p:cNvPr>
              <p:cNvSpPr txBox="1"/>
              <p:nvPr/>
            </p:nvSpPr>
            <p:spPr>
              <a:xfrm>
                <a:off x="659219" y="382772"/>
                <a:ext cx="10451804" cy="33561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hu-HU" dirty="0">
                    <a:solidFill>
                      <a:srgbClr val="0070C0"/>
                    </a:solidFill>
                  </a:rPr>
                  <a:t>Mintafeladat:</a:t>
                </a:r>
              </a:p>
              <a:p>
                <a:r>
                  <a:rPr lang="hu-HU" sz="2000" b="1" dirty="0">
                    <a:solidFill>
                      <a:srgbClr val="7030A0"/>
                    </a:solidFill>
                  </a:rPr>
                  <a:t>Tegyük fel, hogy készítünk 380 g  20 m/m%-os jódtinktúra oldatot. Hány gramm jód és hány gramm alkohol van benne?</a:t>
                </a:r>
              </a:p>
              <a:p>
                <a:r>
                  <a:rPr lang="hu-HU" sz="2000" dirty="0"/>
                  <a:t> Mi is van benne?          Jód = oldott anyag és alkohol = oldószer</a:t>
                </a:r>
              </a:p>
              <a:p>
                <a:r>
                  <a:rPr lang="hu-HU" sz="2000" dirty="0">
                    <a:solidFill>
                      <a:srgbClr val="0070C0"/>
                    </a:solidFill>
                  </a:rPr>
                  <a:t>1.Megoldás  </a:t>
                </a:r>
                <a:r>
                  <a:rPr lang="hu-HU" sz="2000" dirty="0"/>
                  <a:t>Mit jelent definíció szerint az, hogy az </a:t>
                </a:r>
                <a:r>
                  <a:rPr lang="hu-HU" sz="2000" dirty="0" err="1"/>
                  <a:t>oldatom</a:t>
                </a:r>
                <a:r>
                  <a:rPr lang="hu-HU" sz="2000" dirty="0"/>
                  <a:t> 20m/m %-os?</a:t>
                </a:r>
              </a:p>
              <a:p>
                <a:r>
                  <a:rPr lang="hu-HU" sz="2000" dirty="0"/>
                  <a:t>                         Azt, hogy 100 g oldatban                       20g oldott anyag van</a:t>
                </a:r>
              </a:p>
              <a:p>
                <a:r>
                  <a:rPr lang="hu-HU" sz="2000" dirty="0"/>
                  <a:t>                          nekem     380g </a:t>
                </a:r>
                <a:r>
                  <a:rPr lang="hu-HU" sz="2000" dirty="0" err="1"/>
                  <a:t>oldatom</a:t>
                </a:r>
                <a:r>
                  <a:rPr lang="hu-HU" sz="2000" dirty="0"/>
                  <a:t> van                  ebben x g oldott anyag van</a:t>
                </a:r>
              </a:p>
              <a:p>
                <a:endParaRPr lang="hu-HU" sz="2000" dirty="0"/>
              </a:p>
              <a:p>
                <a:r>
                  <a:rPr lang="hu-HU" sz="2000" dirty="0"/>
                  <a:t>                          x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2400" b="0" i="1" smtClean="0">
                            <a:latin typeface="Cambria Math" panose="02040503050406030204" pitchFamily="18" charset="0"/>
                          </a:rPr>
                          <m:t>380 ·20</m:t>
                        </m:r>
                      </m:num>
                      <m:den>
                        <m:r>
                          <a:rPr lang="hu-HU" sz="2400" b="0" i="1" smtClean="0">
                            <a:latin typeface="Cambria Math" panose="02040503050406030204" pitchFamily="18" charset="0"/>
                          </a:rPr>
                          <m:t>100</m:t>
                        </m:r>
                      </m:den>
                    </m:f>
                  </m:oMath>
                </a14:m>
                <a:r>
                  <a:rPr lang="hu-HU" sz="2400" dirty="0"/>
                  <a:t>  = </a:t>
                </a:r>
                <a:r>
                  <a:rPr lang="hu-HU" sz="2400" b="1" i="1" dirty="0">
                    <a:solidFill>
                      <a:srgbClr val="FF0000"/>
                    </a:solidFill>
                  </a:rPr>
                  <a:t>76g</a:t>
                </a:r>
                <a:r>
                  <a:rPr lang="hu-HU" sz="2400" dirty="0">
                    <a:solidFill>
                      <a:srgbClr val="FF0000"/>
                    </a:solidFill>
                  </a:rPr>
                  <a:t> </a:t>
                </a:r>
                <a:r>
                  <a:rPr lang="hu-HU" sz="2000" b="1" i="1" dirty="0"/>
                  <a:t>jód</a:t>
                </a:r>
                <a:r>
                  <a:rPr lang="hu-HU" sz="2000" i="1" dirty="0"/>
                  <a:t> van az </a:t>
                </a:r>
                <a:r>
                  <a:rPr lang="hu-HU" sz="2000" i="1" dirty="0" err="1"/>
                  <a:t>oldatomban</a:t>
                </a:r>
                <a:r>
                  <a:rPr lang="hu-HU" sz="2000" i="1" dirty="0"/>
                  <a:t> és 380 – 76 = </a:t>
                </a:r>
                <a:r>
                  <a:rPr lang="hu-HU" sz="2400" b="1" i="1" dirty="0">
                    <a:solidFill>
                      <a:srgbClr val="FF0000"/>
                    </a:solidFill>
                  </a:rPr>
                  <a:t>304g</a:t>
                </a:r>
                <a:r>
                  <a:rPr lang="hu-HU" sz="2000" i="1" dirty="0"/>
                  <a:t> </a:t>
                </a:r>
                <a:r>
                  <a:rPr lang="hu-HU" sz="2000" b="1" i="1" dirty="0"/>
                  <a:t>alkohol.</a:t>
                </a:r>
              </a:p>
              <a:p>
                <a:r>
                  <a:rPr lang="hu-HU" sz="2000" dirty="0"/>
                  <a:t>       </a:t>
                </a:r>
              </a:p>
            </p:txBody>
          </p:sp>
        </mc:Choice>
        <mc:Fallback xmlns="">
          <p:sp>
            <p:nvSpPr>
              <p:cNvPr id="2" name="Szövegdoboz 1">
                <a:extLst>
                  <a:ext uri="{FF2B5EF4-FFF2-40B4-BE49-F238E27FC236}">
                    <a16:creationId xmlns:a16="http://schemas.microsoft.com/office/drawing/2014/main" id="{3F7BA500-9249-404D-9206-9B494A2585D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9219" y="382772"/>
                <a:ext cx="10451804" cy="3356175"/>
              </a:xfrm>
              <a:prstGeom prst="rect">
                <a:avLst/>
              </a:prstGeom>
              <a:blipFill>
                <a:blip r:embed="rId2"/>
                <a:stretch>
                  <a:fillRect l="-583" t="-1091"/>
                </a:stretch>
              </a:blipFill>
            </p:spPr>
            <p:txBody>
              <a:bodyPr/>
              <a:lstStyle/>
              <a:p>
                <a:r>
                  <a:rPr lang="hu-H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Egyenes összekötő nyíllal 3">
            <a:extLst>
              <a:ext uri="{FF2B5EF4-FFF2-40B4-BE49-F238E27FC236}">
                <a16:creationId xmlns:a16="http://schemas.microsoft.com/office/drawing/2014/main" id="{283860F2-FB5D-468B-BCCE-BE1BE737A493}"/>
              </a:ext>
            </a:extLst>
          </p:cNvPr>
          <p:cNvCxnSpPr/>
          <p:nvPr/>
        </p:nvCxnSpPr>
        <p:spPr>
          <a:xfrm>
            <a:off x="4805916" y="2094614"/>
            <a:ext cx="1137684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" name="Egyenes összekötő nyíllal 5">
            <a:extLst>
              <a:ext uri="{FF2B5EF4-FFF2-40B4-BE49-F238E27FC236}">
                <a16:creationId xmlns:a16="http://schemas.microsoft.com/office/drawing/2014/main" id="{6D2185BB-39B9-4D97-8ECF-2D49D2D414A4}"/>
              </a:ext>
            </a:extLst>
          </p:cNvPr>
          <p:cNvCxnSpPr/>
          <p:nvPr/>
        </p:nvCxnSpPr>
        <p:spPr>
          <a:xfrm>
            <a:off x="5135526" y="2381693"/>
            <a:ext cx="808074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Egyenes összekötő 7">
            <a:extLst>
              <a:ext uri="{FF2B5EF4-FFF2-40B4-BE49-F238E27FC236}">
                <a16:creationId xmlns:a16="http://schemas.microsoft.com/office/drawing/2014/main" id="{B921228C-31AC-4344-A7B7-91A81C626732}"/>
              </a:ext>
            </a:extLst>
          </p:cNvPr>
          <p:cNvCxnSpPr/>
          <p:nvPr/>
        </p:nvCxnSpPr>
        <p:spPr>
          <a:xfrm>
            <a:off x="1828800" y="2583712"/>
            <a:ext cx="7368363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" name="Szövegdoboz 8">
            <a:extLst>
              <a:ext uri="{FF2B5EF4-FFF2-40B4-BE49-F238E27FC236}">
                <a16:creationId xmlns:a16="http://schemas.microsoft.com/office/drawing/2014/main" id="{8DD79D59-8B8D-4454-8546-6DBD62D75F75}"/>
              </a:ext>
            </a:extLst>
          </p:cNvPr>
          <p:cNvSpPr txBox="1"/>
          <p:nvPr/>
        </p:nvSpPr>
        <p:spPr>
          <a:xfrm>
            <a:off x="659218" y="3697820"/>
            <a:ext cx="10345479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dirty="0">
                <a:solidFill>
                  <a:srgbClr val="0070C0"/>
                </a:solidFill>
              </a:rPr>
              <a:t>2. Megoldás    </a:t>
            </a:r>
            <a:r>
              <a:rPr lang="hu-HU" sz="2000" dirty="0"/>
              <a:t>Ha a 380g  </a:t>
            </a:r>
            <a:r>
              <a:rPr lang="hu-HU" sz="2000" dirty="0" err="1"/>
              <a:t>oldatom</a:t>
            </a:r>
            <a:r>
              <a:rPr lang="hu-HU" sz="2000" dirty="0"/>
              <a:t> 20 m/m%-os ,akkor  a 380 g 20%-a az oldott anyag, ebben az esetben a jód. Azaz kiszámolom 380-nak a 20 %-át.</a:t>
            </a:r>
          </a:p>
          <a:p>
            <a:r>
              <a:rPr lang="hu-HU" sz="2000" dirty="0"/>
              <a:t>Hogyan? 380 · 0,20 = </a:t>
            </a:r>
            <a:r>
              <a:rPr lang="hu-HU" sz="2000" b="1" dirty="0">
                <a:solidFill>
                  <a:srgbClr val="FF0000"/>
                </a:solidFill>
              </a:rPr>
              <a:t>76 g</a:t>
            </a:r>
            <a:r>
              <a:rPr lang="hu-HU" sz="2000" b="1" dirty="0"/>
              <a:t> jód    </a:t>
            </a:r>
            <a:r>
              <a:rPr lang="hu-HU" sz="2000" b="1" dirty="0">
                <a:solidFill>
                  <a:srgbClr val="FF0000"/>
                </a:solidFill>
              </a:rPr>
              <a:t>és </a:t>
            </a:r>
            <a:r>
              <a:rPr lang="hu-HU" sz="2000" b="1" dirty="0"/>
              <a:t>380-76 = </a:t>
            </a:r>
            <a:r>
              <a:rPr lang="hu-HU" sz="2000" b="1" dirty="0">
                <a:solidFill>
                  <a:srgbClr val="FF0000"/>
                </a:solidFill>
              </a:rPr>
              <a:t>304g </a:t>
            </a:r>
            <a:r>
              <a:rPr lang="hu-HU" sz="2000" b="1" dirty="0"/>
              <a:t>alkohol.</a:t>
            </a:r>
          </a:p>
          <a:p>
            <a:r>
              <a:rPr lang="hu-HU" dirty="0"/>
              <a:t> </a:t>
            </a:r>
          </a:p>
        </p:txBody>
      </p:sp>
      <p:sp>
        <p:nvSpPr>
          <p:cNvPr id="11" name="Szövegdoboz 10">
            <a:extLst>
              <a:ext uri="{FF2B5EF4-FFF2-40B4-BE49-F238E27FC236}">
                <a16:creationId xmlns:a16="http://schemas.microsoft.com/office/drawing/2014/main" id="{80C87DAE-A75A-48C2-B9FC-A7198A7EBD91}"/>
              </a:ext>
            </a:extLst>
          </p:cNvPr>
          <p:cNvSpPr txBox="1"/>
          <p:nvPr/>
        </p:nvSpPr>
        <p:spPr>
          <a:xfrm>
            <a:off x="786809" y="5039833"/>
            <a:ext cx="102178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4000" b="1" i="1" dirty="0">
                <a:solidFill>
                  <a:srgbClr val="0070C0"/>
                </a:solidFill>
              </a:rPr>
              <a:t>Bármelyik módszerrel lehet számolni, kinek melyik a szimpatikusabb!</a:t>
            </a:r>
          </a:p>
        </p:txBody>
      </p:sp>
    </p:spTree>
    <p:extLst>
      <p:ext uri="{BB962C8B-B14F-4D97-AF65-F5344CB8AC3E}">
        <p14:creationId xmlns:p14="http://schemas.microsoft.com/office/powerpoint/2010/main" val="24566547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>
            <a:extLst>
              <a:ext uri="{FF2B5EF4-FFF2-40B4-BE49-F238E27FC236}">
                <a16:creationId xmlns:a16="http://schemas.microsoft.com/office/drawing/2014/main" id="{15F65AFA-E8E2-4F2F-933D-C02E4754C1C5}"/>
              </a:ext>
            </a:extLst>
          </p:cNvPr>
          <p:cNvSpPr txBox="1"/>
          <p:nvPr/>
        </p:nvSpPr>
        <p:spPr>
          <a:xfrm>
            <a:off x="797442" y="786809"/>
            <a:ext cx="107814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dirty="0">
                <a:solidFill>
                  <a:srgbClr val="FF00FF"/>
                </a:solidFill>
              </a:rPr>
              <a:t>Oldjátok meg a munkafüzet feladatait!</a:t>
            </a:r>
          </a:p>
          <a:p>
            <a:r>
              <a:rPr lang="hu-HU" dirty="0" err="1"/>
              <a:t>M.f</a:t>
            </a:r>
            <a:r>
              <a:rPr lang="hu-HU" dirty="0"/>
              <a:t>. 27.28.29.30. oldal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1488292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A képen szöveg látható&#10;&#10;Automatikusan generált leírás">
            <a:extLst>
              <a:ext uri="{FF2B5EF4-FFF2-40B4-BE49-F238E27FC236}">
                <a16:creationId xmlns:a16="http://schemas.microsoft.com/office/drawing/2014/main" id="{60F07222-1451-4E10-9D7D-905C968443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7508" y="-814851"/>
            <a:ext cx="5874026" cy="8304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6143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A képen szöveg látható&#10;&#10;Automatikusan generált leírás">
            <a:extLst>
              <a:ext uri="{FF2B5EF4-FFF2-40B4-BE49-F238E27FC236}">
                <a16:creationId xmlns:a16="http://schemas.microsoft.com/office/drawing/2014/main" id="{DD68AAAD-35BC-4FD1-AFCF-F59E2D1807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9135" y="-273539"/>
            <a:ext cx="5342518" cy="7552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0936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A képen szöveg látható&#10;&#10;Automatikusan generált leírás">
            <a:extLst>
              <a:ext uri="{FF2B5EF4-FFF2-40B4-BE49-F238E27FC236}">
                <a16:creationId xmlns:a16="http://schemas.microsoft.com/office/drawing/2014/main" id="{22ABAD3D-C201-48C2-8F9A-93EF9B441A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3270" y="-2051689"/>
            <a:ext cx="7752522" cy="10961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6152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A képen szöveg látható&#10;&#10;Automatikusan generált leírás">
            <a:extLst>
              <a:ext uri="{FF2B5EF4-FFF2-40B4-BE49-F238E27FC236}">
                <a16:creationId xmlns:a16="http://schemas.microsoft.com/office/drawing/2014/main" id="{3440C833-E598-423E-8175-B936920D32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7628" y="0"/>
            <a:ext cx="5704025" cy="8063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1439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>
            <a:extLst>
              <a:ext uri="{FF2B5EF4-FFF2-40B4-BE49-F238E27FC236}">
                <a16:creationId xmlns:a16="http://schemas.microsoft.com/office/drawing/2014/main" id="{16C54C26-6383-4C17-AFF7-11A65D9C49B7}"/>
              </a:ext>
            </a:extLst>
          </p:cNvPr>
          <p:cNvSpPr/>
          <p:nvPr/>
        </p:nvSpPr>
        <p:spPr>
          <a:xfrm>
            <a:off x="393405" y="637953"/>
            <a:ext cx="10813311" cy="51174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hu-HU" sz="2000" b="1" u="sng" dirty="0"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Tömegszázalékos feladatok gyakorlása</a:t>
            </a:r>
            <a:endParaRPr lang="hu-H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hu-HU" sz="20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hu-HU" sz="20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hu-H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1., </a:t>
            </a:r>
            <a:r>
              <a:rPr lang="hu-H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Hány tömegszázalékos az az oldat, amely 50g sóból és 250 g vízből áll? </a:t>
            </a:r>
            <a:endParaRPr lang="hu-H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hu-H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2., </a:t>
            </a:r>
            <a:r>
              <a:rPr lang="hu-H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Hány tömegszázalékos az az oldat, amely 10g jódból és 350 g alkoholból áll?</a:t>
            </a:r>
            <a:endParaRPr lang="hu-H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hu-H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3, </a:t>
            </a:r>
            <a:r>
              <a:rPr lang="hu-H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Hány tömegszázalékos az az oldat, amely 45g kálium-permanganátból és 155 g vízből áll?</a:t>
            </a:r>
            <a:endParaRPr lang="hu-H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hu-H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4., </a:t>
            </a:r>
            <a:r>
              <a:rPr lang="hu-H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Hány tömegszázalékos az az oldat, amely 50g rézgálicból és 300 g vízből áll?</a:t>
            </a:r>
            <a:endParaRPr lang="hu-H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hu-H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5., </a:t>
            </a:r>
            <a:r>
              <a:rPr lang="hu-H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Hány tömegszázalékos az az oldat, amely 60g sóból és 480 g vízből áll?</a:t>
            </a:r>
            <a:endParaRPr lang="hu-H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hu-H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6.,</a:t>
            </a:r>
            <a:r>
              <a:rPr lang="hu-H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Hány tömegszázalékos az a 2000g tengervíz, amelyből a bepárlás után 85g só marad vissza?</a:t>
            </a:r>
            <a:endParaRPr lang="hu-H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hu-H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7.,</a:t>
            </a:r>
            <a:r>
              <a:rPr lang="hu-H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Hány g oldószert tartalmaz az a kálium-permanganát oldat, amely 15 tömegszázalékos és 30g kálium-permanganát van benne oldva?</a:t>
            </a:r>
            <a:endParaRPr lang="hu-H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01146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>
            <a:extLst>
              <a:ext uri="{FF2B5EF4-FFF2-40B4-BE49-F238E27FC236}">
                <a16:creationId xmlns:a16="http://schemas.microsoft.com/office/drawing/2014/main" id="{3F46AF09-AC7B-4B68-B725-51917ACE1ECA}"/>
              </a:ext>
            </a:extLst>
          </p:cNvPr>
          <p:cNvSpPr txBox="1"/>
          <p:nvPr/>
        </p:nvSpPr>
        <p:spPr>
          <a:xfrm>
            <a:off x="627322" y="765544"/>
            <a:ext cx="100902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400" b="1" dirty="0">
                <a:solidFill>
                  <a:srgbClr val="00B050"/>
                </a:solidFill>
              </a:rPr>
              <a:t>MEGOLDÁSOK</a:t>
            </a:r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CA715C2A-5AFB-4E4A-826E-52726A932BAD}"/>
              </a:ext>
            </a:extLst>
          </p:cNvPr>
          <p:cNvSpPr txBox="1"/>
          <p:nvPr/>
        </p:nvSpPr>
        <p:spPr>
          <a:xfrm>
            <a:off x="627321" y="1733107"/>
            <a:ext cx="1023915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1.,        </a:t>
            </a:r>
            <a:r>
              <a:rPr lang="hu-HU" sz="2400" dirty="0">
                <a:sym typeface="Symbol" panose="05050102010706020507" pitchFamily="18" charset="2"/>
              </a:rPr>
              <a:t>16,666…   </a:t>
            </a:r>
            <a:r>
              <a:rPr lang="hu-HU" sz="2400" dirty="0"/>
              <a:t>16,7m/m%</a:t>
            </a:r>
          </a:p>
          <a:p>
            <a:r>
              <a:rPr lang="hu-HU" sz="2400" dirty="0"/>
              <a:t>2.,        </a:t>
            </a:r>
            <a:r>
              <a:rPr lang="hu-HU" sz="2400" dirty="0">
                <a:sym typeface="Symbol" panose="05050102010706020507" pitchFamily="18" charset="2"/>
              </a:rPr>
              <a:t></a:t>
            </a:r>
            <a:r>
              <a:rPr lang="hu-HU" sz="2400" dirty="0"/>
              <a:t> 2,77…</a:t>
            </a:r>
            <a:r>
              <a:rPr lang="hu-HU" sz="2400" dirty="0">
                <a:sym typeface="Symbol" panose="05050102010706020507" pitchFamily="18" charset="2"/>
              </a:rPr>
              <a:t>  2,8</a:t>
            </a:r>
            <a:r>
              <a:rPr lang="hu-HU" sz="2400" dirty="0"/>
              <a:t>m/m%</a:t>
            </a:r>
          </a:p>
          <a:p>
            <a:r>
              <a:rPr lang="hu-HU" sz="2400" dirty="0"/>
              <a:t>3.,            22,5 m/m%</a:t>
            </a:r>
          </a:p>
          <a:p>
            <a:r>
              <a:rPr lang="hu-HU" sz="2400" dirty="0"/>
              <a:t>4.,         </a:t>
            </a:r>
            <a:r>
              <a:rPr lang="hu-HU" sz="2400" dirty="0">
                <a:sym typeface="Symbol" panose="05050102010706020507" pitchFamily="18" charset="2"/>
              </a:rPr>
              <a:t></a:t>
            </a:r>
            <a:r>
              <a:rPr lang="hu-HU" sz="2400" dirty="0"/>
              <a:t> 14,3m/m%</a:t>
            </a:r>
          </a:p>
          <a:p>
            <a:r>
              <a:rPr lang="hu-HU" sz="2400" dirty="0"/>
              <a:t>5.,             11,11m/m%</a:t>
            </a:r>
          </a:p>
          <a:p>
            <a:r>
              <a:rPr lang="hu-HU" sz="2400" dirty="0"/>
              <a:t>6.,             4,25m/m%</a:t>
            </a:r>
          </a:p>
          <a:p>
            <a:r>
              <a:rPr lang="hu-HU" sz="2400" dirty="0"/>
              <a:t>7.,            200g az oldat tömege   ,akkor 200- 30 = 170g víz</a:t>
            </a:r>
          </a:p>
        </p:txBody>
      </p:sp>
    </p:spTree>
    <p:extLst>
      <p:ext uri="{BB962C8B-B14F-4D97-AF65-F5344CB8AC3E}">
        <p14:creationId xmlns:p14="http://schemas.microsoft.com/office/powerpoint/2010/main" val="13897987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>
            <a:extLst>
              <a:ext uri="{FF2B5EF4-FFF2-40B4-BE49-F238E27FC236}">
                <a16:creationId xmlns:a16="http://schemas.microsoft.com/office/drawing/2014/main" id="{29A35AA5-78A1-4004-B49A-D8DFFB1AF712}"/>
              </a:ext>
            </a:extLst>
          </p:cNvPr>
          <p:cNvSpPr/>
          <p:nvPr/>
        </p:nvSpPr>
        <p:spPr>
          <a:xfrm>
            <a:off x="606055" y="1161039"/>
            <a:ext cx="10419907" cy="4529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hu-H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8.,</a:t>
            </a:r>
            <a:r>
              <a:rPr lang="hu-H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532g 25 tömegszázalékos cukorszirup mennyi cukrot tartalmaz? Mennyi vizet tartalmaz?</a:t>
            </a:r>
            <a:endParaRPr lang="hu-H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hu-H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9,</a:t>
            </a:r>
            <a:r>
              <a:rPr lang="hu-H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168g 28 tömegszázalékos rézgálic oldat hány g vizet tartalmaz?</a:t>
            </a:r>
            <a:endParaRPr lang="hu-H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hu-H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10.,</a:t>
            </a:r>
            <a:r>
              <a:rPr lang="hu-H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2500g 29 tömegszázalékos ammónium-klorid oldat hány g vizet és hány g ammónium-kloridot tartalmaz?</a:t>
            </a:r>
            <a:endParaRPr lang="hu-H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hu-H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11.,</a:t>
            </a:r>
            <a:r>
              <a:rPr lang="hu-H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425 kg 2,8 m%-os tengervíz hány g sót és hány g vizet tartalmaz?</a:t>
            </a:r>
            <a:endParaRPr lang="hu-H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hu-H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12.</a:t>
            </a:r>
            <a:r>
              <a:rPr lang="hu-H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600g 30 tömegszázalékos cukorszirup hány g cukrot és hány g vizet tartalmaz?</a:t>
            </a:r>
            <a:endParaRPr lang="hu-H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hu-H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13.</a:t>
            </a:r>
            <a:r>
              <a:rPr lang="hu-H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Egy 40 tömegszázalékos ammónium-klorid oldat 120g ammónium-kloridot tartalmaz. Hány g víz van az oldatban?</a:t>
            </a:r>
            <a:endParaRPr lang="hu-H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95807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>
            <a:extLst>
              <a:ext uri="{FF2B5EF4-FFF2-40B4-BE49-F238E27FC236}">
                <a16:creationId xmlns:a16="http://schemas.microsoft.com/office/drawing/2014/main" id="{C9318F22-3238-40F0-B7D4-D4BEC74272EC}"/>
              </a:ext>
            </a:extLst>
          </p:cNvPr>
          <p:cNvSpPr txBox="1"/>
          <p:nvPr/>
        </p:nvSpPr>
        <p:spPr>
          <a:xfrm>
            <a:off x="1244009" y="542260"/>
            <a:ext cx="93991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400" dirty="0">
                <a:solidFill>
                  <a:srgbClr val="00B050"/>
                </a:solidFill>
              </a:rPr>
              <a:t>MEGOLDÁSOK</a:t>
            </a:r>
          </a:p>
        </p:txBody>
      </p:sp>
      <p:sp>
        <p:nvSpPr>
          <p:cNvPr id="5" name="Téglalap 4">
            <a:extLst>
              <a:ext uri="{FF2B5EF4-FFF2-40B4-BE49-F238E27FC236}">
                <a16:creationId xmlns:a16="http://schemas.microsoft.com/office/drawing/2014/main" id="{71F561E0-2EE8-4E9F-90B5-20BCA34C23B4}"/>
              </a:ext>
            </a:extLst>
          </p:cNvPr>
          <p:cNvSpPr/>
          <p:nvPr/>
        </p:nvSpPr>
        <p:spPr>
          <a:xfrm>
            <a:off x="778759" y="1322769"/>
            <a:ext cx="9982005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3200" dirty="0"/>
              <a:t>8.,           133g cukor és 532 – 133 = 399g víz</a:t>
            </a:r>
          </a:p>
          <a:p>
            <a:r>
              <a:rPr lang="hu-HU" sz="3200" dirty="0"/>
              <a:t>9.,          47,04 g rézgálic és 168 – 47,04 = 120,96g víz</a:t>
            </a:r>
          </a:p>
          <a:p>
            <a:r>
              <a:rPr lang="hu-HU" sz="3200" dirty="0"/>
              <a:t>10.,        725 g ammónium-klorid és 2500g – 725 g= 1775g víz</a:t>
            </a:r>
          </a:p>
          <a:p>
            <a:r>
              <a:rPr lang="hu-HU" sz="3200" dirty="0"/>
              <a:t>11.,        11900g só és 425000 – 11900 = 413100 g víz</a:t>
            </a:r>
          </a:p>
          <a:p>
            <a:r>
              <a:rPr lang="hu-HU" sz="3200" dirty="0"/>
              <a:t>12.,        180g cukor és 600 – 180 = 420 g víz</a:t>
            </a:r>
          </a:p>
          <a:p>
            <a:r>
              <a:rPr lang="hu-HU" sz="3200" dirty="0"/>
              <a:t>13.,        300 g ammónium-klorid  és 300 – 120 = 180g víz</a:t>
            </a:r>
          </a:p>
        </p:txBody>
      </p:sp>
    </p:spTree>
    <p:extLst>
      <p:ext uri="{BB962C8B-B14F-4D97-AF65-F5344CB8AC3E}">
        <p14:creationId xmlns:p14="http://schemas.microsoft.com/office/powerpoint/2010/main" val="16371787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>
            <a:extLst>
              <a:ext uri="{FF2B5EF4-FFF2-40B4-BE49-F238E27FC236}">
                <a16:creationId xmlns:a16="http://schemas.microsoft.com/office/drawing/2014/main" id="{315795FB-4970-4135-AA04-CCE6B4CF0391}"/>
              </a:ext>
            </a:extLst>
          </p:cNvPr>
          <p:cNvSpPr txBox="1"/>
          <p:nvPr/>
        </p:nvSpPr>
        <p:spPr>
          <a:xfrm>
            <a:off x="637953" y="425302"/>
            <a:ext cx="109834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400" b="1" dirty="0">
                <a:solidFill>
                  <a:srgbClr val="7030A0"/>
                </a:solidFill>
              </a:rPr>
              <a:t>KEVERÉSES FELADATOK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Szövegdoboz 2">
                <a:extLst>
                  <a:ext uri="{FF2B5EF4-FFF2-40B4-BE49-F238E27FC236}">
                    <a16:creationId xmlns:a16="http://schemas.microsoft.com/office/drawing/2014/main" id="{C8FE31CC-E316-494E-80C1-9A3CB6C668BB}"/>
                  </a:ext>
                </a:extLst>
              </p:cNvPr>
              <p:cNvSpPr txBox="1"/>
              <p:nvPr/>
            </p:nvSpPr>
            <p:spPr>
              <a:xfrm>
                <a:off x="318976" y="886967"/>
                <a:ext cx="10621926" cy="55788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hu-HU" b="1" dirty="0">
                    <a:solidFill>
                      <a:schemeClr val="accent1"/>
                    </a:solidFill>
                  </a:rPr>
                  <a:t>Mintafeladat: </a:t>
                </a:r>
              </a:p>
              <a:p>
                <a:r>
                  <a:rPr lang="hu-HU" dirty="0"/>
                  <a:t>Összeöntünk 250g 30m/m%-os sóoldatot és egy 140g 20 m/m %-os sóoldatot.</a:t>
                </a:r>
              </a:p>
              <a:p>
                <a:r>
                  <a:rPr lang="hu-HU" dirty="0"/>
                  <a:t>Hány tömegszázalékos lesz az így keletkezett oldat?</a:t>
                </a:r>
              </a:p>
              <a:p>
                <a:r>
                  <a:rPr lang="hu-HU" dirty="0">
                    <a:solidFill>
                      <a:srgbClr val="00B050"/>
                    </a:solidFill>
                  </a:rPr>
                  <a:t>Megoldás:</a:t>
                </a:r>
              </a:p>
              <a:p>
                <a:r>
                  <a:rPr lang="hu-HU" dirty="0"/>
                  <a:t>Először kiszámoljuk azt, hogy a két oldatban külön-külön hány gramm oldott anyag van.</a:t>
                </a:r>
              </a:p>
              <a:p>
                <a:r>
                  <a:rPr lang="hu-HU" dirty="0">
                    <a:solidFill>
                      <a:srgbClr val="7030A0"/>
                    </a:solidFill>
                  </a:rPr>
                  <a:t>1 oldatban</a:t>
                </a:r>
                <a:r>
                  <a:rPr lang="hu-HU" dirty="0"/>
                  <a:t>: 100goldatban van              30g oldott anyag</a:t>
                </a:r>
              </a:p>
              <a:p>
                <a:r>
                  <a:rPr lang="hu-HU" dirty="0"/>
                  <a:t>                      250g oldatban van              X g oldott anyag</a:t>
                </a:r>
              </a:p>
              <a:p>
                <a:r>
                  <a:rPr lang="hu-HU" dirty="0"/>
                  <a:t>                      </a:t>
                </a:r>
              </a:p>
              <a:p>
                <a:r>
                  <a:rPr lang="hu-HU" dirty="0"/>
                  <a:t>                     X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2400" b="0" i="1" smtClean="0">
                            <a:latin typeface="Cambria Math" panose="02040503050406030204" pitchFamily="18" charset="0"/>
                          </a:rPr>
                          <m:t>250 ·30</m:t>
                        </m:r>
                      </m:num>
                      <m:den>
                        <m:r>
                          <a:rPr lang="hu-HU" sz="2400" b="0" i="1" smtClean="0">
                            <a:latin typeface="Cambria Math" panose="02040503050406030204" pitchFamily="18" charset="0"/>
                          </a:rPr>
                          <m:t>100 </m:t>
                        </m:r>
                      </m:den>
                    </m:f>
                  </m:oMath>
                </a14:m>
                <a:r>
                  <a:rPr lang="hu-HU" sz="2400" dirty="0"/>
                  <a:t> = </a:t>
                </a:r>
                <a:r>
                  <a:rPr lang="hu-HU" dirty="0">
                    <a:solidFill>
                      <a:srgbClr val="7030A0"/>
                    </a:solidFill>
                  </a:rPr>
                  <a:t>75g oldott anyag</a:t>
                </a:r>
              </a:p>
              <a:p>
                <a:r>
                  <a:rPr lang="hu-HU" dirty="0"/>
                  <a:t> </a:t>
                </a:r>
                <a:r>
                  <a:rPr lang="hu-HU" dirty="0">
                    <a:solidFill>
                      <a:srgbClr val="008000"/>
                    </a:solidFill>
                  </a:rPr>
                  <a:t>2 oldatban :  </a:t>
                </a:r>
                <a:r>
                  <a:rPr lang="hu-HU" dirty="0"/>
                  <a:t>100goldatban van              20g oldott anyag</a:t>
                </a:r>
              </a:p>
              <a:p>
                <a:r>
                  <a:rPr lang="hu-HU" dirty="0"/>
                  <a:t>                      140g oldatban van              X g oldott anyag</a:t>
                </a:r>
              </a:p>
              <a:p>
                <a:endParaRPr lang="hu-HU" dirty="0"/>
              </a:p>
              <a:p>
                <a:r>
                  <a:rPr lang="hu-HU" dirty="0"/>
                  <a:t>                      X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2400" b="0" i="1" smtClean="0">
                            <a:latin typeface="Cambria Math" panose="02040503050406030204" pitchFamily="18" charset="0"/>
                          </a:rPr>
                          <m:t>14</m:t>
                        </m:r>
                        <m:r>
                          <a:rPr lang="hu-HU" sz="2400" i="1">
                            <a:latin typeface="Cambria Math" panose="02040503050406030204" pitchFamily="18" charset="0"/>
                          </a:rPr>
                          <m:t>0 ·</m:t>
                        </m:r>
                        <m:r>
                          <a:rPr lang="hu-HU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hu-HU" sz="2400" i="1">
                            <a:latin typeface="Cambria Math" panose="02040503050406030204" pitchFamily="18" charset="0"/>
                          </a:rPr>
                          <m:t>0</m:t>
                        </m:r>
                      </m:num>
                      <m:den>
                        <m:r>
                          <a:rPr lang="hu-HU" sz="2400" i="1">
                            <a:latin typeface="Cambria Math" panose="02040503050406030204" pitchFamily="18" charset="0"/>
                          </a:rPr>
                          <m:t>100 </m:t>
                        </m:r>
                      </m:den>
                    </m:f>
                  </m:oMath>
                </a14:m>
                <a:r>
                  <a:rPr lang="hu-HU" sz="2400" dirty="0"/>
                  <a:t> = </a:t>
                </a:r>
                <a:r>
                  <a:rPr lang="hu-HU" dirty="0">
                    <a:solidFill>
                      <a:srgbClr val="008000"/>
                    </a:solidFill>
                  </a:rPr>
                  <a:t>28 g oldott anyag</a:t>
                </a:r>
              </a:p>
              <a:p>
                <a:r>
                  <a:rPr lang="hu-HU" dirty="0"/>
                  <a:t>Ha a két oldatot összeöntjük, akkor összeadódnak az oldatok tömegei, vagyis összesen 250g + 140g = </a:t>
                </a:r>
                <a:r>
                  <a:rPr lang="hu-HU" b="1" dirty="0"/>
                  <a:t>390 g</a:t>
                </a:r>
                <a:r>
                  <a:rPr lang="hu-HU" dirty="0"/>
                  <a:t> lesz az </a:t>
                </a:r>
                <a:r>
                  <a:rPr lang="hu-HU" dirty="0" err="1"/>
                  <a:t>oldatom</a:t>
                </a:r>
                <a:r>
                  <a:rPr lang="hu-HU" dirty="0"/>
                  <a:t> tömege az összeöntés után.</a:t>
                </a:r>
              </a:p>
              <a:p>
                <a:r>
                  <a:rPr lang="hu-HU" dirty="0"/>
                  <a:t> Az összeöntés után a két oldatban lévő </a:t>
                </a:r>
                <a:r>
                  <a:rPr lang="hu-HU" dirty="0" err="1"/>
                  <a:t>oldoott</a:t>
                </a:r>
                <a:r>
                  <a:rPr lang="hu-HU" dirty="0"/>
                  <a:t> anyag tömegek is összeadódnak, vagyis az új </a:t>
                </a:r>
                <a:r>
                  <a:rPr lang="hu-HU" dirty="0" err="1"/>
                  <a:t>oldatomban</a:t>
                </a:r>
                <a:endParaRPr lang="hu-HU" dirty="0"/>
              </a:p>
              <a:p>
                <a:r>
                  <a:rPr lang="hu-HU" dirty="0"/>
                  <a:t>75 g+ 28g = </a:t>
                </a:r>
                <a:r>
                  <a:rPr lang="hu-HU" b="1" dirty="0"/>
                  <a:t>103 g</a:t>
                </a:r>
                <a:r>
                  <a:rPr lang="hu-HU" dirty="0"/>
                  <a:t> oldott anyag lesz.</a:t>
                </a:r>
              </a:p>
              <a:p>
                <a:r>
                  <a:rPr lang="hu-HU" dirty="0"/>
                  <a:t>Tehát, ha ki szeretném számolni az összeöntés után keletkezett </a:t>
                </a:r>
                <a:r>
                  <a:rPr lang="hu-HU" dirty="0" err="1"/>
                  <a:t>oldatom</a:t>
                </a:r>
                <a:r>
                  <a:rPr lang="hu-HU" dirty="0"/>
                  <a:t> tömegszázalékos összetételét, akkor:</a:t>
                </a:r>
              </a:p>
            </p:txBody>
          </p:sp>
        </mc:Choice>
        <mc:Fallback xmlns="">
          <p:sp>
            <p:nvSpPr>
              <p:cNvPr id="3" name="Szövegdoboz 2">
                <a:extLst>
                  <a:ext uri="{FF2B5EF4-FFF2-40B4-BE49-F238E27FC236}">
                    <a16:creationId xmlns:a16="http://schemas.microsoft.com/office/drawing/2014/main" id="{C8FE31CC-E316-494E-80C1-9A3CB6C668B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8976" y="886967"/>
                <a:ext cx="10621926" cy="5578835"/>
              </a:xfrm>
              <a:prstGeom prst="rect">
                <a:avLst/>
              </a:prstGeom>
              <a:blipFill>
                <a:blip r:embed="rId2"/>
                <a:stretch>
                  <a:fillRect l="-459" t="-546" b="-655"/>
                </a:stretch>
              </a:blipFill>
            </p:spPr>
            <p:txBody>
              <a:bodyPr/>
              <a:lstStyle/>
              <a:p>
                <a:r>
                  <a:rPr lang="hu-H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Egyenes összekötő nyíllal 4">
            <a:extLst>
              <a:ext uri="{FF2B5EF4-FFF2-40B4-BE49-F238E27FC236}">
                <a16:creationId xmlns:a16="http://schemas.microsoft.com/office/drawing/2014/main" id="{F3DFE154-B6F4-4D49-BBE3-BB8B37716438}"/>
              </a:ext>
            </a:extLst>
          </p:cNvPr>
          <p:cNvCxnSpPr/>
          <p:nvPr/>
        </p:nvCxnSpPr>
        <p:spPr>
          <a:xfrm>
            <a:off x="3317358" y="2488525"/>
            <a:ext cx="531628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Egyenes összekötő nyíllal 6">
            <a:extLst>
              <a:ext uri="{FF2B5EF4-FFF2-40B4-BE49-F238E27FC236}">
                <a16:creationId xmlns:a16="http://schemas.microsoft.com/office/drawing/2014/main" id="{4BC2F988-DA80-46A2-B37A-063F9AC776C9}"/>
              </a:ext>
            </a:extLst>
          </p:cNvPr>
          <p:cNvCxnSpPr/>
          <p:nvPr/>
        </p:nvCxnSpPr>
        <p:spPr>
          <a:xfrm>
            <a:off x="3317358" y="2733626"/>
            <a:ext cx="531628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Egyenes összekötő 8">
            <a:extLst>
              <a:ext uri="{FF2B5EF4-FFF2-40B4-BE49-F238E27FC236}">
                <a16:creationId xmlns:a16="http://schemas.microsoft.com/office/drawing/2014/main" id="{4C896E88-ED70-454E-B213-ED29806E7B0F}"/>
              </a:ext>
            </a:extLst>
          </p:cNvPr>
          <p:cNvCxnSpPr>
            <a:cxnSpLocks/>
          </p:cNvCxnSpPr>
          <p:nvPr/>
        </p:nvCxnSpPr>
        <p:spPr>
          <a:xfrm>
            <a:off x="1350335" y="2870790"/>
            <a:ext cx="4561367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Egyenes összekötő nyíllal 12">
            <a:extLst>
              <a:ext uri="{FF2B5EF4-FFF2-40B4-BE49-F238E27FC236}">
                <a16:creationId xmlns:a16="http://schemas.microsoft.com/office/drawing/2014/main" id="{037AE335-EA44-4A6C-BF29-26EFA9B33396}"/>
              </a:ext>
            </a:extLst>
          </p:cNvPr>
          <p:cNvCxnSpPr/>
          <p:nvPr/>
        </p:nvCxnSpPr>
        <p:spPr>
          <a:xfrm>
            <a:off x="3402418" y="3795823"/>
            <a:ext cx="669851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Egyenes összekötő nyíllal 14">
            <a:extLst>
              <a:ext uri="{FF2B5EF4-FFF2-40B4-BE49-F238E27FC236}">
                <a16:creationId xmlns:a16="http://schemas.microsoft.com/office/drawing/2014/main" id="{8044CC72-6C3B-4AB2-9784-0E8B1283457C}"/>
              </a:ext>
            </a:extLst>
          </p:cNvPr>
          <p:cNvCxnSpPr/>
          <p:nvPr/>
        </p:nvCxnSpPr>
        <p:spPr>
          <a:xfrm>
            <a:off x="3317358" y="4093535"/>
            <a:ext cx="531628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Egyenes összekötő 16">
            <a:extLst>
              <a:ext uri="{FF2B5EF4-FFF2-40B4-BE49-F238E27FC236}">
                <a16:creationId xmlns:a16="http://schemas.microsoft.com/office/drawing/2014/main" id="{76B565B4-F04A-4F9F-A7EB-DA1CBF76CECA}"/>
              </a:ext>
            </a:extLst>
          </p:cNvPr>
          <p:cNvCxnSpPr/>
          <p:nvPr/>
        </p:nvCxnSpPr>
        <p:spPr>
          <a:xfrm>
            <a:off x="1265274" y="4242391"/>
            <a:ext cx="475275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682701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églalap 1">
                <a:extLst>
                  <a:ext uri="{FF2B5EF4-FFF2-40B4-BE49-F238E27FC236}">
                    <a16:creationId xmlns:a16="http://schemas.microsoft.com/office/drawing/2014/main" id="{F5C8DBE0-B8C5-4789-B9F3-FB728C9EE439}"/>
                  </a:ext>
                </a:extLst>
              </p:cNvPr>
              <p:cNvSpPr/>
              <p:nvPr/>
            </p:nvSpPr>
            <p:spPr>
              <a:xfrm>
                <a:off x="287079" y="511491"/>
                <a:ext cx="10951535" cy="283295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hu-HU" dirty="0"/>
                  <a:t>Tehát, ha ki szeretném számolni az összeöntés után keletkezett új </a:t>
                </a:r>
                <a:r>
                  <a:rPr lang="hu-HU" dirty="0" err="1"/>
                  <a:t>oldatom</a:t>
                </a:r>
                <a:r>
                  <a:rPr lang="hu-HU" dirty="0"/>
                  <a:t> tömegszázalékos összetételét, akkor:</a:t>
                </a:r>
              </a:p>
              <a:p>
                <a:endParaRPr lang="hu-HU" dirty="0"/>
              </a:p>
              <a:p>
                <a:r>
                  <a:rPr lang="hu-HU" dirty="0"/>
                  <a:t>                      390g oldatban van              103 g oldott anyag van</a:t>
                </a:r>
              </a:p>
              <a:p>
                <a:r>
                  <a:rPr lang="hu-HU" dirty="0"/>
                  <a:t>                      100goldatban van                  </a:t>
                </a:r>
                <a:r>
                  <a:rPr lang="hu-HU" dirty="0" err="1"/>
                  <a:t>Xg</a:t>
                </a:r>
                <a:r>
                  <a:rPr lang="hu-HU" dirty="0"/>
                  <a:t> oldott anyag van / definíció /</a:t>
                </a:r>
              </a:p>
              <a:p>
                <a:endParaRPr lang="hu-HU" dirty="0"/>
              </a:p>
              <a:p>
                <a:r>
                  <a:rPr lang="hu-HU" dirty="0"/>
                  <a:t>                     X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2400" b="0" i="1" smtClean="0">
                            <a:latin typeface="Cambria Math" panose="02040503050406030204" pitchFamily="18" charset="0"/>
                          </a:rPr>
                          <m:t>10</m:t>
                        </m:r>
                        <m:r>
                          <a:rPr lang="hu-HU" sz="2400" i="1">
                            <a:latin typeface="Cambria Math" panose="02040503050406030204" pitchFamily="18" charset="0"/>
                          </a:rPr>
                          <m:t>0 ·</m:t>
                        </m:r>
                        <m:r>
                          <a:rPr lang="hu-HU" sz="2400" b="0" i="1" smtClean="0">
                            <a:latin typeface="Cambria Math" panose="02040503050406030204" pitchFamily="18" charset="0"/>
                          </a:rPr>
                          <m:t>103</m:t>
                        </m:r>
                      </m:num>
                      <m:den>
                        <m:r>
                          <a:rPr lang="hu-HU" sz="2400" b="0" i="1" smtClean="0">
                            <a:latin typeface="Cambria Math" panose="02040503050406030204" pitchFamily="18" charset="0"/>
                          </a:rPr>
                          <m:t>39</m:t>
                        </m:r>
                        <m:r>
                          <a:rPr lang="hu-HU" sz="2400" i="1">
                            <a:latin typeface="Cambria Math" panose="02040503050406030204" pitchFamily="18" charset="0"/>
                          </a:rPr>
                          <m:t>0 </m:t>
                        </m:r>
                      </m:den>
                    </m:f>
                  </m:oMath>
                </a14:m>
                <a:r>
                  <a:rPr lang="hu-HU" sz="2400" dirty="0"/>
                  <a:t> </a:t>
                </a:r>
                <a:r>
                  <a:rPr lang="hu-HU" sz="2400" dirty="0">
                    <a:sym typeface="Symbol" panose="05050102010706020507" pitchFamily="18" charset="2"/>
                  </a:rPr>
                  <a:t></a:t>
                </a:r>
                <a:r>
                  <a:rPr lang="hu-HU" sz="2400" dirty="0"/>
                  <a:t> </a:t>
                </a:r>
                <a:r>
                  <a:rPr lang="hu-HU" b="1" dirty="0">
                    <a:solidFill>
                      <a:schemeClr val="accent2">
                        <a:lumMod val="75000"/>
                      </a:schemeClr>
                    </a:solidFill>
                  </a:rPr>
                  <a:t>26,41g oldott anyag, akkor az új </a:t>
                </a:r>
                <a:r>
                  <a:rPr lang="hu-HU" b="1" dirty="0" err="1">
                    <a:solidFill>
                      <a:schemeClr val="accent2">
                        <a:lumMod val="75000"/>
                      </a:schemeClr>
                    </a:solidFill>
                  </a:rPr>
                  <a:t>oldatom</a:t>
                </a:r>
                <a:r>
                  <a:rPr lang="hu-HU" b="1" dirty="0">
                    <a:solidFill>
                      <a:schemeClr val="accent2">
                        <a:lumMod val="75000"/>
                      </a:schemeClr>
                    </a:solidFill>
                  </a:rPr>
                  <a:t> </a:t>
                </a:r>
                <a:r>
                  <a:rPr lang="hu-HU" b="1" dirty="0">
                    <a:solidFill>
                      <a:srgbClr val="FF0000"/>
                    </a:solidFill>
                  </a:rPr>
                  <a:t>26,41m/m %-os </a:t>
                </a:r>
              </a:p>
              <a:p>
                <a:endParaRPr lang="hu-HU" b="1" dirty="0">
                  <a:solidFill>
                    <a:srgbClr val="FF0000"/>
                  </a:solidFill>
                </a:endParaRPr>
              </a:p>
              <a:p>
                <a:endParaRPr lang="hu-HU" b="1" dirty="0">
                  <a:solidFill>
                    <a:srgbClr val="FF0000"/>
                  </a:solidFill>
                </a:endParaRPr>
              </a:p>
              <a:p>
                <a:endParaRPr lang="hu-HU" dirty="0"/>
              </a:p>
            </p:txBody>
          </p:sp>
        </mc:Choice>
        <mc:Fallback xmlns="">
          <p:sp>
            <p:nvSpPr>
              <p:cNvPr id="2" name="Téglalap 1">
                <a:extLst>
                  <a:ext uri="{FF2B5EF4-FFF2-40B4-BE49-F238E27FC236}">
                    <a16:creationId xmlns:a16="http://schemas.microsoft.com/office/drawing/2014/main" id="{F5C8DBE0-B8C5-4789-B9F3-FB728C9EE43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7079" y="511491"/>
                <a:ext cx="10951535" cy="2832955"/>
              </a:xfrm>
              <a:prstGeom prst="rect">
                <a:avLst/>
              </a:prstGeom>
              <a:blipFill>
                <a:blip r:embed="rId2"/>
                <a:stretch>
                  <a:fillRect l="-445" t="-1290"/>
                </a:stretch>
              </a:blipFill>
            </p:spPr>
            <p:txBody>
              <a:bodyPr/>
              <a:lstStyle/>
              <a:p>
                <a:r>
                  <a:rPr lang="hu-H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Egyenes összekötő nyíllal 3">
            <a:extLst>
              <a:ext uri="{FF2B5EF4-FFF2-40B4-BE49-F238E27FC236}">
                <a16:creationId xmlns:a16="http://schemas.microsoft.com/office/drawing/2014/main" id="{6C88ED3B-6163-493F-98FD-DCA44AC991E0}"/>
              </a:ext>
            </a:extLst>
          </p:cNvPr>
          <p:cNvCxnSpPr/>
          <p:nvPr/>
        </p:nvCxnSpPr>
        <p:spPr>
          <a:xfrm>
            <a:off x="3338623" y="1275907"/>
            <a:ext cx="552893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" name="Egyenes összekötő nyíllal 5">
            <a:extLst>
              <a:ext uri="{FF2B5EF4-FFF2-40B4-BE49-F238E27FC236}">
                <a16:creationId xmlns:a16="http://schemas.microsoft.com/office/drawing/2014/main" id="{87FFF1DF-E20A-4260-AE6E-F3FD55EF5674}"/>
              </a:ext>
            </a:extLst>
          </p:cNvPr>
          <p:cNvCxnSpPr/>
          <p:nvPr/>
        </p:nvCxnSpPr>
        <p:spPr>
          <a:xfrm>
            <a:off x="3338623" y="1541721"/>
            <a:ext cx="435935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Egyenes összekötő 7">
            <a:extLst>
              <a:ext uri="{FF2B5EF4-FFF2-40B4-BE49-F238E27FC236}">
                <a16:creationId xmlns:a16="http://schemas.microsoft.com/office/drawing/2014/main" id="{ACA5F48B-297E-4857-B36A-725F49AECCA8}"/>
              </a:ext>
            </a:extLst>
          </p:cNvPr>
          <p:cNvCxnSpPr/>
          <p:nvPr/>
        </p:nvCxnSpPr>
        <p:spPr>
          <a:xfrm>
            <a:off x="1084521" y="1733107"/>
            <a:ext cx="5011479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" name="Egyenes összekötő 9">
            <a:extLst>
              <a:ext uri="{FF2B5EF4-FFF2-40B4-BE49-F238E27FC236}">
                <a16:creationId xmlns:a16="http://schemas.microsoft.com/office/drawing/2014/main" id="{D571CFBB-92B8-4669-85FC-6897914FD96E}"/>
              </a:ext>
            </a:extLst>
          </p:cNvPr>
          <p:cNvCxnSpPr/>
          <p:nvPr/>
        </p:nvCxnSpPr>
        <p:spPr>
          <a:xfrm>
            <a:off x="6943060" y="2328530"/>
            <a:ext cx="1382233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Egyenes összekötő 11">
            <a:extLst>
              <a:ext uri="{FF2B5EF4-FFF2-40B4-BE49-F238E27FC236}">
                <a16:creationId xmlns:a16="http://schemas.microsoft.com/office/drawing/2014/main" id="{5FF7E39B-442D-4E9C-8A2F-82A002B59175}"/>
              </a:ext>
            </a:extLst>
          </p:cNvPr>
          <p:cNvCxnSpPr>
            <a:cxnSpLocks/>
          </p:cNvCxnSpPr>
          <p:nvPr/>
        </p:nvCxnSpPr>
        <p:spPr>
          <a:xfrm>
            <a:off x="6943060" y="2445488"/>
            <a:ext cx="1456661" cy="1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40030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>
            <a:extLst>
              <a:ext uri="{FF2B5EF4-FFF2-40B4-BE49-F238E27FC236}">
                <a16:creationId xmlns:a16="http://schemas.microsoft.com/office/drawing/2014/main" id="{256244DC-3EF0-4EFF-8256-ACCF290932A8}"/>
              </a:ext>
            </a:extLst>
          </p:cNvPr>
          <p:cNvSpPr/>
          <p:nvPr/>
        </p:nvSpPr>
        <p:spPr>
          <a:xfrm>
            <a:off x="786809" y="906611"/>
            <a:ext cx="10324214" cy="38480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hu-H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14., </a:t>
            </a:r>
            <a:r>
              <a:rPr lang="hu-H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Összeöntünk 135g 30 tömegszázalékos és 65g 40 tömegszázalékos sóoldatot. Hány tömegszázalékos lesz az így keletkező oldat?</a:t>
            </a:r>
            <a:endParaRPr lang="hu-H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hu-H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15.,</a:t>
            </a:r>
            <a:r>
              <a:rPr lang="hu-H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Összeöntünk 80 g 35 tömegszázalékos és 128g 42 tömegszázalékos jódtinktúrát. Hány tömegszázalékos lesz az így keletkező oldat?</a:t>
            </a:r>
            <a:endParaRPr lang="hu-H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hu-H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16., </a:t>
            </a:r>
            <a:r>
              <a:rPr lang="hu-H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Összeöntünk 150g 12tömegszázalékos és 230g 25 tömegszázalékos sóoldatot. Hány tömegszázalékos lesz az így keletkező oldat?</a:t>
            </a:r>
            <a:endParaRPr lang="hu-H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hu-H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17,.</a:t>
            </a:r>
            <a:r>
              <a:rPr lang="hu-H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,Összeöntünk 80g 15 tömegszázalékos és 200g 40 tömegszázalékos jódtinktúrát. Hány tömegszázalékos lesz az így keletkezett oldat?</a:t>
            </a:r>
            <a:endParaRPr lang="hu-H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55944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>
            <a:extLst>
              <a:ext uri="{FF2B5EF4-FFF2-40B4-BE49-F238E27FC236}">
                <a16:creationId xmlns:a16="http://schemas.microsoft.com/office/drawing/2014/main" id="{D463B583-7637-4705-AF49-2D6E69809475}"/>
              </a:ext>
            </a:extLst>
          </p:cNvPr>
          <p:cNvSpPr/>
          <p:nvPr/>
        </p:nvSpPr>
        <p:spPr>
          <a:xfrm>
            <a:off x="4312435" y="373543"/>
            <a:ext cx="20292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hu-HU" sz="2400" b="1" dirty="0">
                <a:solidFill>
                  <a:srgbClr val="00B050"/>
                </a:solidFill>
              </a:rPr>
              <a:t>MEGOLDÁSOK</a:t>
            </a:r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C8F76E66-B2B1-4C49-B8B9-DB009BEF9F7A}"/>
              </a:ext>
            </a:extLst>
          </p:cNvPr>
          <p:cNvSpPr txBox="1"/>
          <p:nvPr/>
        </p:nvSpPr>
        <p:spPr>
          <a:xfrm>
            <a:off x="552893" y="1158949"/>
            <a:ext cx="10494335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b="1" dirty="0"/>
              <a:t>14., </a:t>
            </a:r>
            <a:r>
              <a:rPr lang="hu-HU" sz="2000" dirty="0"/>
              <a:t>az első oldatban 40,5g oldott anyag van     a második oldatban 26g oldott anyag van</a:t>
            </a:r>
          </a:p>
          <a:p>
            <a:r>
              <a:rPr lang="hu-HU" sz="2000" dirty="0"/>
              <a:t>        az új oldat </a:t>
            </a:r>
            <a:r>
              <a:rPr lang="hu-HU" sz="2000" dirty="0">
                <a:solidFill>
                  <a:srgbClr val="FF0000"/>
                </a:solidFill>
              </a:rPr>
              <a:t>33, 25 m/m % -os</a:t>
            </a:r>
          </a:p>
          <a:p>
            <a:endParaRPr lang="hu-HU" sz="2000" dirty="0">
              <a:solidFill>
                <a:srgbClr val="FF0000"/>
              </a:solidFill>
            </a:endParaRPr>
          </a:p>
          <a:p>
            <a:r>
              <a:rPr lang="hu-HU" sz="2000" b="1" dirty="0"/>
              <a:t>15., </a:t>
            </a:r>
            <a:r>
              <a:rPr lang="hu-HU" sz="2000" dirty="0"/>
              <a:t>az első oldatban 28g oldott anyag van     a második oldatban 53,76g oldott anyag van</a:t>
            </a:r>
          </a:p>
          <a:p>
            <a:r>
              <a:rPr lang="hu-HU" sz="2000" dirty="0"/>
              <a:t>        az új oldat </a:t>
            </a:r>
            <a:r>
              <a:rPr lang="hu-HU" sz="2000" dirty="0">
                <a:solidFill>
                  <a:srgbClr val="FF0000"/>
                </a:solidFill>
              </a:rPr>
              <a:t>39,3m/m % -os</a:t>
            </a:r>
          </a:p>
          <a:p>
            <a:endParaRPr lang="hu-HU" sz="2000" dirty="0">
              <a:solidFill>
                <a:srgbClr val="FF0000"/>
              </a:solidFill>
            </a:endParaRPr>
          </a:p>
          <a:p>
            <a:r>
              <a:rPr lang="hu-HU" sz="2000" b="1" dirty="0"/>
              <a:t>16.</a:t>
            </a:r>
            <a:r>
              <a:rPr lang="hu-HU" sz="2000" dirty="0"/>
              <a:t>, az első oldatban 18 oldott anyag van     a második oldatban 57,5g oldott anyag van</a:t>
            </a:r>
          </a:p>
          <a:p>
            <a:r>
              <a:rPr lang="hu-HU" sz="2000" dirty="0"/>
              <a:t>        az új oldat </a:t>
            </a:r>
            <a:r>
              <a:rPr lang="hu-HU" sz="2000" dirty="0">
                <a:solidFill>
                  <a:srgbClr val="FF0000"/>
                </a:solidFill>
              </a:rPr>
              <a:t>19,8684 m/m % -os</a:t>
            </a:r>
          </a:p>
          <a:p>
            <a:endParaRPr lang="hu-HU" sz="2000" dirty="0">
              <a:solidFill>
                <a:srgbClr val="FF0000"/>
              </a:solidFill>
            </a:endParaRPr>
          </a:p>
          <a:p>
            <a:r>
              <a:rPr lang="hu-HU" sz="2000" b="1" dirty="0"/>
              <a:t>17.</a:t>
            </a:r>
            <a:r>
              <a:rPr lang="hu-HU" sz="2000" dirty="0"/>
              <a:t>, az első oldatban 12 oldott anyag van     a második oldatban 80g oldott anyag van</a:t>
            </a:r>
          </a:p>
          <a:p>
            <a:r>
              <a:rPr lang="hu-HU" sz="2000" dirty="0"/>
              <a:t>        az új oldat </a:t>
            </a:r>
            <a:r>
              <a:rPr lang="hu-HU" sz="2000" dirty="0">
                <a:solidFill>
                  <a:srgbClr val="FF0000"/>
                </a:solidFill>
              </a:rPr>
              <a:t>32,857 m/m % -os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0797784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>
            <a:extLst>
              <a:ext uri="{FF2B5EF4-FFF2-40B4-BE49-F238E27FC236}">
                <a16:creationId xmlns:a16="http://schemas.microsoft.com/office/drawing/2014/main" id="{4781269D-25B2-4089-98A5-07F712D6AF5D}"/>
              </a:ext>
            </a:extLst>
          </p:cNvPr>
          <p:cNvSpPr txBox="1"/>
          <p:nvPr/>
        </p:nvSpPr>
        <p:spPr>
          <a:xfrm>
            <a:off x="946297" y="786810"/>
            <a:ext cx="10590028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3600" b="1" dirty="0">
                <a:solidFill>
                  <a:srgbClr val="FF0000"/>
                </a:solidFill>
              </a:rPr>
              <a:t>FONTOS TUDNIVALÓK A TOVÁBBI FELADATOK MEGOLDÁSÁHOZ!</a:t>
            </a:r>
          </a:p>
          <a:p>
            <a:pPr algn="ctr"/>
            <a:endParaRPr lang="hu-HU" sz="2400" b="1" dirty="0">
              <a:solidFill>
                <a:srgbClr val="FF0000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hu-HU" sz="2400" b="1" dirty="0">
                <a:solidFill>
                  <a:srgbClr val="0070C0"/>
                </a:solidFill>
              </a:rPr>
              <a:t>Ha egy oldatot hígítok, azaz oldószert adok hozzá, akkor az oldat tömege megnő, az oldószer tömege megnő, viszont nem változik az oldott anyag tömege!</a:t>
            </a:r>
          </a:p>
          <a:p>
            <a:r>
              <a:rPr lang="hu-HU" sz="2400" b="1" dirty="0">
                <a:solidFill>
                  <a:srgbClr val="0070C0"/>
                </a:solidFill>
              </a:rPr>
              <a:t>     Ekkor az oldat tömegszázalékának mérőszáma kisebb lesz az eredetinél</a:t>
            </a:r>
            <a:r>
              <a:rPr lang="hu-HU" sz="2400" b="1" dirty="0"/>
              <a:t>.</a:t>
            </a:r>
          </a:p>
          <a:p>
            <a:endParaRPr lang="hu-HU" sz="2400" b="1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hu-HU" sz="2400" b="1" dirty="0"/>
              <a:t>Ha egy oldatot töményítek, azaz oldott anyagot adok hozzá, akkor az oldat tömege megnő, az oldott anyag  tömege megnő, viszont nem változik az oldószer tömege!</a:t>
            </a:r>
          </a:p>
          <a:p>
            <a:r>
              <a:rPr lang="hu-HU" sz="2400" b="1" dirty="0"/>
              <a:t>     Ekkor az oldat tömegszázalékának mérőszáma nagyobb lesz az eredetinél.</a:t>
            </a:r>
          </a:p>
          <a:p>
            <a:endParaRPr lang="hu-HU" sz="2400" b="1" dirty="0"/>
          </a:p>
          <a:p>
            <a:endParaRPr lang="hu-HU" sz="2400" b="1" dirty="0"/>
          </a:p>
          <a:p>
            <a:endParaRPr lang="hu-HU" sz="2400" b="1" dirty="0"/>
          </a:p>
        </p:txBody>
      </p:sp>
    </p:spTree>
    <p:extLst>
      <p:ext uri="{BB962C8B-B14F-4D97-AF65-F5344CB8AC3E}">
        <p14:creationId xmlns:p14="http://schemas.microsoft.com/office/powerpoint/2010/main" val="5667710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>
            <a:extLst>
              <a:ext uri="{FF2B5EF4-FFF2-40B4-BE49-F238E27FC236}">
                <a16:creationId xmlns:a16="http://schemas.microsoft.com/office/drawing/2014/main" id="{756097F3-AE80-47AB-8FD4-296E1E2F1898}"/>
              </a:ext>
            </a:extLst>
          </p:cNvPr>
          <p:cNvSpPr txBox="1"/>
          <p:nvPr/>
        </p:nvSpPr>
        <p:spPr>
          <a:xfrm>
            <a:off x="382771" y="223790"/>
            <a:ext cx="11111023" cy="52322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b="1" dirty="0">
                <a:solidFill>
                  <a:srgbClr val="0070C0"/>
                </a:solidFill>
              </a:rPr>
              <a:t>MINTAPÉLDA 1</a:t>
            </a:r>
          </a:p>
          <a:p>
            <a:endParaRPr lang="hu-HU" b="1" dirty="0">
              <a:solidFill>
                <a:srgbClr val="0070C0"/>
              </a:solidFill>
            </a:endParaRPr>
          </a:p>
          <a:p>
            <a:r>
              <a:rPr lang="hu-HU" b="1" dirty="0"/>
              <a:t>400 g 36 m/m %-os sóoldatot felhígítok 230 g vízzel. Hány m/m %-os lesz az így kapott oldat a hígítás után?</a:t>
            </a:r>
          </a:p>
          <a:p>
            <a:r>
              <a:rPr lang="hu-HU" b="1" dirty="0"/>
              <a:t>Ha az </a:t>
            </a:r>
            <a:r>
              <a:rPr lang="hu-HU" b="1" dirty="0" err="1"/>
              <a:t>oldatom</a:t>
            </a:r>
            <a:r>
              <a:rPr lang="hu-HU" b="1" dirty="0"/>
              <a:t> 36m/m%-os akkor az azt jelenti, hogy 100g oldatban               36 g oldott anyag van</a:t>
            </a:r>
          </a:p>
          <a:p>
            <a:r>
              <a:rPr lang="hu-HU" b="1" dirty="0"/>
              <a:t>                                                                                                 400 g oldatban             X g oldott anyag van</a:t>
            </a:r>
          </a:p>
          <a:p>
            <a:r>
              <a:rPr lang="hu-HU" b="1" dirty="0"/>
              <a:t>                                                                                                             </a:t>
            </a:r>
          </a:p>
          <a:p>
            <a:r>
              <a:rPr lang="hu-HU" b="1" dirty="0"/>
              <a:t>                                                                                                      X = 144 g oldott anyag / só/ van az eredeti </a:t>
            </a:r>
            <a:r>
              <a:rPr lang="hu-HU" b="1" dirty="0" err="1"/>
              <a:t>oldatomban</a:t>
            </a:r>
            <a:endParaRPr lang="hu-HU" b="1" dirty="0"/>
          </a:p>
          <a:p>
            <a:endParaRPr lang="hu-HU" b="1" dirty="0"/>
          </a:p>
          <a:p>
            <a:r>
              <a:rPr lang="hu-HU" b="1" dirty="0"/>
              <a:t>Ha felhígítom vízzel, akkor az új </a:t>
            </a:r>
            <a:r>
              <a:rPr lang="hu-HU" b="1" dirty="0" err="1"/>
              <a:t>oldatom</a:t>
            </a:r>
            <a:r>
              <a:rPr lang="hu-HU" b="1" dirty="0"/>
              <a:t> tömege = 400g + 230g víz = 630g lesz.</a:t>
            </a:r>
          </a:p>
          <a:p>
            <a:r>
              <a:rPr lang="hu-HU" b="1" dirty="0"/>
              <a:t>Ebben a 630 g oldatban ugyanannyi oldott anyag van, mint amennyi az eredeti oldatban volt a hígítás előtt, azaz 144g</a:t>
            </a:r>
          </a:p>
          <a:p>
            <a:r>
              <a:rPr lang="hu-HU" b="1" dirty="0"/>
              <a:t>Akkor felírjuk ismét a jól bevált aránypárt:</a:t>
            </a:r>
          </a:p>
          <a:p>
            <a:r>
              <a:rPr lang="hu-HU" b="1" dirty="0"/>
              <a:t>                                                                                                  630g oldatban               144g oldott anyag van</a:t>
            </a:r>
          </a:p>
          <a:p>
            <a:r>
              <a:rPr lang="hu-HU" b="1" dirty="0"/>
              <a:t>                                                                                                  100 g oldatban                 X g oldott anyag van</a:t>
            </a:r>
          </a:p>
          <a:p>
            <a:r>
              <a:rPr lang="hu-HU" b="1" dirty="0"/>
              <a:t>                                                                                                            </a:t>
            </a:r>
          </a:p>
          <a:p>
            <a:r>
              <a:rPr lang="hu-HU" b="1" dirty="0"/>
              <a:t>                                                                                                      X = 22,857 g oldott anyag van, azaz az új, hígított </a:t>
            </a:r>
            <a:r>
              <a:rPr lang="hu-HU" b="1" dirty="0" err="1"/>
              <a:t>oldatom</a:t>
            </a:r>
            <a:r>
              <a:rPr lang="hu-HU" b="1" dirty="0"/>
              <a:t>           						</a:t>
            </a:r>
            <a:r>
              <a:rPr lang="hu-HU" sz="2800" b="1" dirty="0">
                <a:solidFill>
                  <a:srgbClr val="FF0000"/>
                </a:solidFill>
              </a:rPr>
              <a:t>22,857 m/m % -os</a:t>
            </a:r>
          </a:p>
          <a:p>
            <a:endParaRPr lang="hu-HU" b="1" dirty="0"/>
          </a:p>
        </p:txBody>
      </p:sp>
      <p:cxnSp>
        <p:nvCxnSpPr>
          <p:cNvPr id="4" name="Egyenes összekötő nyíllal 3">
            <a:extLst>
              <a:ext uri="{FF2B5EF4-FFF2-40B4-BE49-F238E27FC236}">
                <a16:creationId xmlns:a16="http://schemas.microsoft.com/office/drawing/2014/main" id="{D8BFEF9A-AF36-4C65-BC6C-E5E5D0213EB2}"/>
              </a:ext>
            </a:extLst>
          </p:cNvPr>
          <p:cNvCxnSpPr/>
          <p:nvPr/>
        </p:nvCxnSpPr>
        <p:spPr>
          <a:xfrm>
            <a:off x="6879265" y="1275907"/>
            <a:ext cx="669851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" name="Egyenes összekötő nyíllal 5">
            <a:extLst>
              <a:ext uri="{FF2B5EF4-FFF2-40B4-BE49-F238E27FC236}">
                <a16:creationId xmlns:a16="http://schemas.microsoft.com/office/drawing/2014/main" id="{97E44690-0AF1-4A9C-A4BC-5783F44E1AD6}"/>
              </a:ext>
            </a:extLst>
          </p:cNvPr>
          <p:cNvCxnSpPr/>
          <p:nvPr/>
        </p:nvCxnSpPr>
        <p:spPr>
          <a:xfrm>
            <a:off x="6985591" y="1552353"/>
            <a:ext cx="563525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Egyenes összekötő 7">
            <a:extLst>
              <a:ext uri="{FF2B5EF4-FFF2-40B4-BE49-F238E27FC236}">
                <a16:creationId xmlns:a16="http://schemas.microsoft.com/office/drawing/2014/main" id="{18D366FA-498E-4719-A809-857D7DCF2DEA}"/>
              </a:ext>
            </a:extLst>
          </p:cNvPr>
          <p:cNvCxnSpPr>
            <a:cxnSpLocks/>
          </p:cNvCxnSpPr>
          <p:nvPr/>
        </p:nvCxnSpPr>
        <p:spPr>
          <a:xfrm>
            <a:off x="5358809" y="1701208"/>
            <a:ext cx="4518838" cy="1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Egyenes összekötő nyíllal 10">
            <a:extLst>
              <a:ext uri="{FF2B5EF4-FFF2-40B4-BE49-F238E27FC236}">
                <a16:creationId xmlns:a16="http://schemas.microsoft.com/office/drawing/2014/main" id="{672387E0-B516-420C-B3F7-C9092D12911B}"/>
              </a:ext>
            </a:extLst>
          </p:cNvPr>
          <p:cNvCxnSpPr/>
          <p:nvPr/>
        </p:nvCxnSpPr>
        <p:spPr>
          <a:xfrm>
            <a:off x="7060019" y="3992525"/>
            <a:ext cx="723014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Egyenes összekötő nyíllal 12">
            <a:extLst>
              <a:ext uri="{FF2B5EF4-FFF2-40B4-BE49-F238E27FC236}">
                <a16:creationId xmlns:a16="http://schemas.microsoft.com/office/drawing/2014/main" id="{2232A85E-D398-41A5-BBF6-6802944FC17F}"/>
              </a:ext>
            </a:extLst>
          </p:cNvPr>
          <p:cNvCxnSpPr/>
          <p:nvPr/>
        </p:nvCxnSpPr>
        <p:spPr>
          <a:xfrm>
            <a:off x="7060019" y="3732028"/>
            <a:ext cx="648586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Egyenes összekötő 14">
            <a:extLst>
              <a:ext uri="{FF2B5EF4-FFF2-40B4-BE49-F238E27FC236}">
                <a16:creationId xmlns:a16="http://schemas.microsoft.com/office/drawing/2014/main" id="{D1513FEE-0819-4B42-A505-A45087C168B5}"/>
              </a:ext>
            </a:extLst>
          </p:cNvPr>
          <p:cNvCxnSpPr/>
          <p:nvPr/>
        </p:nvCxnSpPr>
        <p:spPr>
          <a:xfrm>
            <a:off x="5103628" y="4114800"/>
            <a:ext cx="507173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3070054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>
            <a:extLst>
              <a:ext uri="{FF2B5EF4-FFF2-40B4-BE49-F238E27FC236}">
                <a16:creationId xmlns:a16="http://schemas.microsoft.com/office/drawing/2014/main" id="{9681055C-ECA6-4AA3-8983-920C86121B62}"/>
              </a:ext>
            </a:extLst>
          </p:cNvPr>
          <p:cNvSpPr txBox="1"/>
          <p:nvPr/>
        </p:nvSpPr>
        <p:spPr>
          <a:xfrm>
            <a:off x="531628" y="340242"/>
            <a:ext cx="1072825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dirty="0">
                <a:solidFill>
                  <a:srgbClr val="0070C0"/>
                </a:solidFill>
              </a:rPr>
              <a:t>MINTAPÉLDA 2</a:t>
            </a:r>
          </a:p>
          <a:p>
            <a:r>
              <a:rPr lang="hu-HU" sz="2400" b="1" dirty="0"/>
              <a:t>520 g 14 m/m% -os rézgálic oldathoz adok még 60 g rézgálicot./ oldott anyagot/</a:t>
            </a:r>
          </a:p>
          <a:p>
            <a:r>
              <a:rPr lang="hu-HU" sz="2400" b="1" dirty="0"/>
              <a:t>Hány m/m%-os lesz az így keletkezett oldat?</a:t>
            </a:r>
          </a:p>
        </p:txBody>
      </p:sp>
      <p:sp>
        <p:nvSpPr>
          <p:cNvPr id="3" name="Téglalap 2">
            <a:extLst>
              <a:ext uri="{FF2B5EF4-FFF2-40B4-BE49-F238E27FC236}">
                <a16:creationId xmlns:a16="http://schemas.microsoft.com/office/drawing/2014/main" id="{47D7FE8C-625E-4DEB-824C-7D9225D26041}"/>
              </a:ext>
            </a:extLst>
          </p:cNvPr>
          <p:cNvSpPr/>
          <p:nvPr/>
        </p:nvSpPr>
        <p:spPr>
          <a:xfrm>
            <a:off x="531627" y="1413600"/>
            <a:ext cx="10536865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000" dirty="0"/>
              <a:t>Ha az </a:t>
            </a:r>
            <a:r>
              <a:rPr lang="hu-HU" sz="2000" dirty="0" err="1"/>
              <a:t>oldatom</a:t>
            </a:r>
            <a:r>
              <a:rPr lang="hu-HU" sz="2000" dirty="0"/>
              <a:t> 14m/m%-os akkor az azt jelenti, hogy</a:t>
            </a:r>
          </a:p>
          <a:p>
            <a:r>
              <a:rPr lang="hu-HU" sz="2000" dirty="0"/>
              <a:t>  100g oldatban               14 g oldott anyag van</a:t>
            </a:r>
          </a:p>
          <a:p>
            <a:r>
              <a:rPr lang="hu-HU" sz="2000" dirty="0"/>
              <a:t>   520 g oldatban             X g oldott anyag van</a:t>
            </a:r>
          </a:p>
          <a:p>
            <a:r>
              <a:rPr lang="hu-HU" sz="2000" dirty="0"/>
              <a:t>                                                                                                             </a:t>
            </a:r>
          </a:p>
          <a:p>
            <a:r>
              <a:rPr lang="hu-HU" sz="2000" dirty="0"/>
              <a:t>      X =</a:t>
            </a:r>
            <a:r>
              <a:rPr lang="hu-HU" sz="2000" b="1" dirty="0">
                <a:solidFill>
                  <a:schemeClr val="accent1"/>
                </a:solidFill>
              </a:rPr>
              <a:t>72,8 g oldott anyag / rézgálic / van az eredeti </a:t>
            </a:r>
            <a:r>
              <a:rPr lang="hu-HU" sz="2000" b="1" dirty="0" err="1">
                <a:solidFill>
                  <a:schemeClr val="accent1"/>
                </a:solidFill>
              </a:rPr>
              <a:t>oldatomban</a:t>
            </a:r>
            <a:endParaRPr lang="hu-HU" sz="2000" b="1" dirty="0">
              <a:solidFill>
                <a:schemeClr val="accent1"/>
              </a:solidFill>
            </a:endParaRPr>
          </a:p>
          <a:p>
            <a:r>
              <a:rPr lang="hu-HU" sz="2000" dirty="0"/>
              <a:t>Ha </a:t>
            </a:r>
            <a:r>
              <a:rPr lang="hu-HU" sz="2000" dirty="0" err="1"/>
              <a:t>rézgálicot,azaz</a:t>
            </a:r>
            <a:r>
              <a:rPr lang="hu-HU" sz="2000" dirty="0"/>
              <a:t> oldott anyagot adok az </a:t>
            </a:r>
            <a:r>
              <a:rPr lang="hu-HU" sz="2000" dirty="0" err="1"/>
              <a:t>oldatomhoz,akkor</a:t>
            </a:r>
            <a:r>
              <a:rPr lang="hu-HU" sz="2000" dirty="0"/>
              <a:t> megnő az </a:t>
            </a:r>
            <a:r>
              <a:rPr lang="hu-HU" sz="2000" dirty="0" err="1"/>
              <a:t>oldatom</a:t>
            </a:r>
            <a:r>
              <a:rPr lang="hu-HU" sz="2000" dirty="0"/>
              <a:t> és a benne lévő oldott anyag tömege is!</a:t>
            </a:r>
          </a:p>
          <a:p>
            <a:r>
              <a:rPr lang="hu-HU" sz="2000" dirty="0"/>
              <a:t>Azaz   520g+ 60g = </a:t>
            </a:r>
            <a:r>
              <a:rPr lang="hu-HU" sz="2000" b="1" dirty="0">
                <a:solidFill>
                  <a:schemeClr val="accent2">
                    <a:lumMod val="75000"/>
                  </a:schemeClr>
                </a:solidFill>
              </a:rPr>
              <a:t>580 g lesz az új </a:t>
            </a:r>
            <a:r>
              <a:rPr lang="hu-HU" sz="2000" b="1" dirty="0" err="1">
                <a:solidFill>
                  <a:schemeClr val="accent2">
                    <a:lumMod val="75000"/>
                  </a:schemeClr>
                </a:solidFill>
              </a:rPr>
              <a:t>oldatom</a:t>
            </a:r>
            <a:r>
              <a:rPr lang="hu-HU" sz="20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hu-HU" sz="2000" dirty="0"/>
              <a:t>tömege, amelyben már nem 72,8g oldott anyag lesz, hanem 72,8g + 60 g =</a:t>
            </a:r>
            <a:r>
              <a:rPr lang="hu-HU" sz="2000" b="1" dirty="0">
                <a:solidFill>
                  <a:srgbClr val="008000"/>
                </a:solidFill>
              </a:rPr>
              <a:t>132,8 g</a:t>
            </a:r>
          </a:p>
          <a:p>
            <a:r>
              <a:rPr lang="hu-HU" sz="2000" dirty="0"/>
              <a:t>Akkor felírjuk a jól bevált aránypárt: </a:t>
            </a:r>
          </a:p>
          <a:p>
            <a:r>
              <a:rPr lang="hu-HU" sz="2000" dirty="0"/>
              <a:t>580g oldatban             132,8g oldott anyag / rézgálic van</a:t>
            </a:r>
          </a:p>
          <a:p>
            <a:r>
              <a:rPr lang="hu-HU" sz="2000" dirty="0"/>
              <a:t>100g oldatban              x g oldott anyag van</a:t>
            </a:r>
          </a:p>
          <a:p>
            <a:r>
              <a:rPr lang="hu-HU" sz="2000" dirty="0"/>
              <a:t>X = 22,896 g oldott anyag van, azaz az új </a:t>
            </a:r>
            <a:r>
              <a:rPr lang="hu-HU" sz="2000" dirty="0" err="1"/>
              <a:t>oldatom</a:t>
            </a:r>
            <a:r>
              <a:rPr lang="hu-HU" sz="2000" dirty="0"/>
              <a:t> </a:t>
            </a:r>
            <a:r>
              <a:rPr lang="hu-HU" sz="2800" dirty="0">
                <a:solidFill>
                  <a:srgbClr val="FF0000"/>
                </a:solidFill>
              </a:rPr>
              <a:t>22,896 m/m%-os</a:t>
            </a:r>
          </a:p>
          <a:p>
            <a:endParaRPr lang="hu-HU" b="1" dirty="0"/>
          </a:p>
        </p:txBody>
      </p:sp>
      <p:cxnSp>
        <p:nvCxnSpPr>
          <p:cNvPr id="5" name="Egyenes összekötő 4">
            <a:extLst>
              <a:ext uri="{FF2B5EF4-FFF2-40B4-BE49-F238E27FC236}">
                <a16:creationId xmlns:a16="http://schemas.microsoft.com/office/drawing/2014/main" id="{0FC9418A-9FA2-4FBC-A9B4-4B5A69E2DFE8}"/>
              </a:ext>
            </a:extLst>
          </p:cNvPr>
          <p:cNvCxnSpPr/>
          <p:nvPr/>
        </p:nvCxnSpPr>
        <p:spPr>
          <a:xfrm>
            <a:off x="393405" y="2594344"/>
            <a:ext cx="5890437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" name="Egyenes összekötő nyíllal 7">
            <a:extLst>
              <a:ext uri="{FF2B5EF4-FFF2-40B4-BE49-F238E27FC236}">
                <a16:creationId xmlns:a16="http://schemas.microsoft.com/office/drawing/2014/main" id="{29B066D6-9AE6-4A99-AA37-7EC23799A19C}"/>
              </a:ext>
            </a:extLst>
          </p:cNvPr>
          <p:cNvCxnSpPr/>
          <p:nvPr/>
        </p:nvCxnSpPr>
        <p:spPr>
          <a:xfrm>
            <a:off x="2264736" y="1913861"/>
            <a:ext cx="691116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Egyenes összekötő nyíllal 8">
            <a:extLst>
              <a:ext uri="{FF2B5EF4-FFF2-40B4-BE49-F238E27FC236}">
                <a16:creationId xmlns:a16="http://schemas.microsoft.com/office/drawing/2014/main" id="{25816BF5-EF1E-49D0-8937-72B560CF3681}"/>
              </a:ext>
            </a:extLst>
          </p:cNvPr>
          <p:cNvCxnSpPr/>
          <p:nvPr/>
        </p:nvCxnSpPr>
        <p:spPr>
          <a:xfrm>
            <a:off x="2385238" y="2236382"/>
            <a:ext cx="691116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Egyenes összekötő nyíllal 9">
            <a:extLst>
              <a:ext uri="{FF2B5EF4-FFF2-40B4-BE49-F238E27FC236}">
                <a16:creationId xmlns:a16="http://schemas.microsoft.com/office/drawing/2014/main" id="{BB53BCC3-8E22-4E0F-886A-70413A51D305}"/>
              </a:ext>
            </a:extLst>
          </p:cNvPr>
          <p:cNvCxnSpPr/>
          <p:nvPr/>
        </p:nvCxnSpPr>
        <p:spPr>
          <a:xfrm>
            <a:off x="2126516" y="4681870"/>
            <a:ext cx="691116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Egyenes összekötő nyíllal 10">
            <a:extLst>
              <a:ext uri="{FF2B5EF4-FFF2-40B4-BE49-F238E27FC236}">
                <a16:creationId xmlns:a16="http://schemas.microsoft.com/office/drawing/2014/main" id="{8365D4D0-2769-4CD8-9EEE-22AD56B5EFFE}"/>
              </a:ext>
            </a:extLst>
          </p:cNvPr>
          <p:cNvCxnSpPr/>
          <p:nvPr/>
        </p:nvCxnSpPr>
        <p:spPr>
          <a:xfrm>
            <a:off x="2126516" y="5004391"/>
            <a:ext cx="691116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Egyenes összekötő 12">
            <a:extLst>
              <a:ext uri="{FF2B5EF4-FFF2-40B4-BE49-F238E27FC236}">
                <a16:creationId xmlns:a16="http://schemas.microsoft.com/office/drawing/2014/main" id="{16F44CBB-1A8A-4686-8CD8-FD31FD9F520A}"/>
              </a:ext>
            </a:extLst>
          </p:cNvPr>
          <p:cNvCxnSpPr/>
          <p:nvPr/>
        </p:nvCxnSpPr>
        <p:spPr>
          <a:xfrm>
            <a:off x="616688" y="5114260"/>
            <a:ext cx="4742121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733517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>
            <a:extLst>
              <a:ext uri="{FF2B5EF4-FFF2-40B4-BE49-F238E27FC236}">
                <a16:creationId xmlns:a16="http://schemas.microsoft.com/office/drawing/2014/main" id="{CDE009D1-DC62-4043-A865-836F585B3CCE}"/>
              </a:ext>
            </a:extLst>
          </p:cNvPr>
          <p:cNvSpPr/>
          <p:nvPr/>
        </p:nvSpPr>
        <p:spPr>
          <a:xfrm>
            <a:off x="381000" y="714250"/>
            <a:ext cx="11429999" cy="54295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hu-H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18., </a:t>
            </a:r>
            <a:r>
              <a:rPr lang="hu-H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635g 25 tömegszázalékos réz-szulfát oldathoz adunk még 305g vizet, vagyis hígítjuk</a:t>
            </a:r>
            <a:r>
              <a:rPr lang="hu-H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hu-H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Hány tömegszázalékos lesz az így keletkező oldat?</a:t>
            </a:r>
            <a:endParaRPr lang="hu-H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hu-H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19.,</a:t>
            </a:r>
            <a:r>
              <a:rPr lang="hu-H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505g 60 tömegszázalékos cukoroldatot 45 tömegszázalékosra akarunk hígítani. Hány g oldószert kell még hozzáöntenünk?</a:t>
            </a:r>
            <a:endParaRPr lang="hu-H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hu-H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20.,.</a:t>
            </a:r>
            <a:r>
              <a:rPr lang="hu-H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125g 35 tömegszázalékos kálium-permanganát oldathoz még 20g kálium-permanganátot teszünk, vagyis töményítjük. Hány tömegszázalékos lesz az így keletkező oldat?</a:t>
            </a:r>
            <a:endParaRPr lang="hu-H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hu-H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21., </a:t>
            </a:r>
            <a:r>
              <a:rPr lang="hu-H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650g 30 tömegszázalékos sósavoldathoz adunk még 200g vizet. Hány tömegszázalékos lesz az így keletkezett oldat?</a:t>
            </a:r>
            <a:endParaRPr lang="hu-H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hu-H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22</a:t>
            </a:r>
            <a:r>
              <a:rPr lang="hu-H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., 830g 20</a:t>
            </a:r>
            <a:r>
              <a:rPr lang="hu-H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hu-H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tömegszázalékos nátrium-hidroxid oldathoz adunk még 150g nátrium-hidroxidot. Hány tömegszázalékos lesz az így keletkezett oldat?</a:t>
            </a:r>
            <a:endParaRPr lang="hu-H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hu-H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23.,</a:t>
            </a:r>
            <a:r>
              <a:rPr lang="hu-H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1200g 35 tömegszázalékos szalmiáksó oldathoz hány g vizet kell még adnunk, hogy 15 tömegszázalékos legyen?</a:t>
            </a:r>
            <a:endParaRPr lang="hu-H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hu-H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24.</a:t>
            </a:r>
            <a:r>
              <a:rPr lang="hu-H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500 gramm 24 tömegszázalékos sóoldathoz hány g sót kell még adni, hogy 48 tömegszázalékos legyen?</a:t>
            </a:r>
            <a:endParaRPr lang="hu-H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hu-H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25</a:t>
            </a:r>
            <a:r>
              <a:rPr lang="hu-H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., 650 g 24 tömegszázalékos cukoroldatot bepárolok a felére.</a:t>
            </a:r>
            <a:endParaRPr lang="hu-H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hu-H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</a:t>
            </a:r>
            <a:r>
              <a:rPr lang="hu-H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a.,Hány</a:t>
            </a:r>
            <a:r>
              <a:rPr lang="hu-H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tömegszázalékos lesz az így keletkezett oldat?</a:t>
            </a:r>
            <a:endParaRPr lang="hu-H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hu-H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</a:t>
            </a:r>
            <a:r>
              <a:rPr lang="hu-H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b.,Kétszeresére</a:t>
            </a:r>
            <a:r>
              <a:rPr lang="hu-H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hígítom, hány tömegszázalékos lesz a keletkezett oldat?</a:t>
            </a:r>
            <a:endParaRPr lang="hu-H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60361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églalap 2">
            <a:extLst>
              <a:ext uri="{FF2B5EF4-FFF2-40B4-BE49-F238E27FC236}">
                <a16:creationId xmlns:a16="http://schemas.microsoft.com/office/drawing/2014/main" id="{42C34CA4-1337-4F26-BFD4-91835360B721}"/>
              </a:ext>
            </a:extLst>
          </p:cNvPr>
          <p:cNvSpPr/>
          <p:nvPr/>
        </p:nvSpPr>
        <p:spPr>
          <a:xfrm>
            <a:off x="3986242" y="384176"/>
            <a:ext cx="20292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hu-HU" sz="2400" b="1" dirty="0">
                <a:solidFill>
                  <a:srgbClr val="00B050"/>
                </a:solidFill>
              </a:rPr>
              <a:t>MEGOLDÁSOK</a:t>
            </a: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FB14193C-E966-4959-A55D-B72A9422ED85}"/>
              </a:ext>
            </a:extLst>
          </p:cNvPr>
          <p:cNvSpPr txBox="1"/>
          <p:nvPr/>
        </p:nvSpPr>
        <p:spPr>
          <a:xfrm>
            <a:off x="414670" y="1084521"/>
            <a:ext cx="1074951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dirty="0"/>
              <a:t>18.,</a:t>
            </a:r>
            <a:r>
              <a:rPr lang="hu-HU" sz="2400" dirty="0"/>
              <a:t>     16,888 m/m%-os</a:t>
            </a:r>
          </a:p>
          <a:p>
            <a:r>
              <a:rPr lang="hu-HU" sz="2400" b="1" dirty="0"/>
              <a:t>19.,</a:t>
            </a:r>
            <a:r>
              <a:rPr lang="hu-HU" sz="2400" dirty="0"/>
              <a:t>      168, 3 g vizet</a:t>
            </a:r>
          </a:p>
          <a:p>
            <a:r>
              <a:rPr lang="hu-HU" sz="2400" b="1" dirty="0"/>
              <a:t>20.</a:t>
            </a:r>
            <a:r>
              <a:rPr lang="hu-HU" sz="2400" dirty="0"/>
              <a:t>,       44 m/m%-os</a:t>
            </a:r>
          </a:p>
          <a:p>
            <a:r>
              <a:rPr lang="hu-HU" sz="2400" b="1" dirty="0"/>
              <a:t>21.,       </a:t>
            </a:r>
            <a:r>
              <a:rPr lang="hu-HU" sz="2400" dirty="0"/>
              <a:t>23 m/m%-os</a:t>
            </a:r>
          </a:p>
          <a:p>
            <a:r>
              <a:rPr lang="hu-HU" sz="2400" b="1" dirty="0"/>
              <a:t>22.</a:t>
            </a:r>
            <a:r>
              <a:rPr lang="hu-HU" sz="2400" dirty="0"/>
              <a:t>,       32,2 m/m%-os</a:t>
            </a:r>
          </a:p>
          <a:p>
            <a:r>
              <a:rPr lang="hu-HU" sz="2400" b="1" dirty="0"/>
              <a:t>23.</a:t>
            </a:r>
            <a:r>
              <a:rPr lang="hu-HU" sz="2400" dirty="0"/>
              <a:t>,      1600g vizet</a:t>
            </a:r>
          </a:p>
          <a:p>
            <a:r>
              <a:rPr lang="hu-HU" sz="2400" b="1" dirty="0"/>
              <a:t>24.,      </a:t>
            </a:r>
            <a:r>
              <a:rPr lang="hu-HU" sz="2400" dirty="0"/>
              <a:t>230,8g</a:t>
            </a:r>
          </a:p>
          <a:p>
            <a:r>
              <a:rPr lang="hu-HU" sz="2400" b="1" dirty="0"/>
              <a:t>25., a., </a:t>
            </a:r>
            <a:r>
              <a:rPr lang="hu-HU" sz="2400" dirty="0"/>
              <a:t>48 m/m%-os     </a:t>
            </a:r>
            <a:r>
              <a:rPr lang="hu-HU" sz="2400" b="1" dirty="0" err="1"/>
              <a:t>b.</a:t>
            </a:r>
            <a:r>
              <a:rPr lang="hu-HU" sz="2400" b="1" dirty="0"/>
              <a:t>, </a:t>
            </a:r>
            <a:r>
              <a:rPr lang="hu-HU" sz="2400" dirty="0"/>
              <a:t>12 m/m%-os</a:t>
            </a:r>
          </a:p>
        </p:txBody>
      </p:sp>
    </p:spTree>
    <p:extLst>
      <p:ext uri="{BB962C8B-B14F-4D97-AF65-F5344CB8AC3E}">
        <p14:creationId xmlns:p14="http://schemas.microsoft.com/office/powerpoint/2010/main" val="311766585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>
            <a:extLst>
              <a:ext uri="{FF2B5EF4-FFF2-40B4-BE49-F238E27FC236}">
                <a16:creationId xmlns:a16="http://schemas.microsoft.com/office/drawing/2014/main" id="{1F1D04FE-C45D-4D4B-B16F-F7E36CDDF29C}"/>
              </a:ext>
            </a:extLst>
          </p:cNvPr>
          <p:cNvSpPr txBox="1"/>
          <p:nvPr/>
        </p:nvSpPr>
        <p:spPr>
          <a:xfrm>
            <a:off x="6746628" y="1783959"/>
            <a:ext cx="4645250" cy="288911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700">
                <a:latin typeface="+mj-lt"/>
                <a:ea typeface="+mj-ea"/>
                <a:cs typeface="+mj-cs"/>
              </a:rPr>
              <a:t>Remélem sikerült megérteni és elsajátítani!</a:t>
            </a:r>
          </a:p>
        </p:txBody>
      </p:sp>
      <p:sp>
        <p:nvSpPr>
          <p:cNvPr id="71" name="Freeform: Shape 70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6" name="Picture 2" descr="Képtalálatok a következőre: tanuló boldog gyerek">
            <a:extLst>
              <a:ext uri="{FF2B5EF4-FFF2-40B4-BE49-F238E27FC236}">
                <a16:creationId xmlns:a16="http://schemas.microsoft.com/office/drawing/2014/main" id="{3FCF8CA1-6431-4FB0-B574-88C1FA8DB60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159"/>
          <a:stretch/>
        </p:blipFill>
        <p:spPr bwMode="auto">
          <a:xfrm>
            <a:off x="20" y="10"/>
            <a:ext cx="6024134" cy="6857990"/>
          </a:xfrm>
          <a:custGeom>
            <a:avLst/>
            <a:gdLst/>
            <a:ahLst/>
            <a:cxnLst/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408887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1946</Words>
  <Application>Microsoft Office PowerPoint</Application>
  <PresentationFormat>Szélesvásznú</PresentationFormat>
  <Paragraphs>171</Paragraphs>
  <Slides>24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8</vt:i4>
      </vt:variant>
      <vt:variant>
        <vt:lpstr>Téma</vt:lpstr>
      </vt:variant>
      <vt:variant>
        <vt:i4>1</vt:i4>
      </vt:variant>
      <vt:variant>
        <vt:lpstr>Diacímek</vt:lpstr>
      </vt:variant>
      <vt:variant>
        <vt:i4>24</vt:i4>
      </vt:variant>
    </vt:vector>
  </HeadingPairs>
  <TitlesOfParts>
    <vt:vector size="33" baseType="lpstr">
      <vt:lpstr>Arial</vt:lpstr>
      <vt:lpstr>Calibri</vt:lpstr>
      <vt:lpstr>Calibri Light</vt:lpstr>
      <vt:lpstr>Cambria Math</vt:lpstr>
      <vt:lpstr>Lucida Calligraphy</vt:lpstr>
      <vt:lpstr>Symbol</vt:lpstr>
      <vt:lpstr>Times New Roman</vt:lpstr>
      <vt:lpstr>Wingdings</vt:lpstr>
      <vt:lpstr>Office-téma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PowerPoint-bemutató</dc:title>
  <dc:creator>Ildikó Lovasi</dc:creator>
  <cp:lastModifiedBy>Szabó Éva</cp:lastModifiedBy>
  <cp:revision>3</cp:revision>
  <dcterms:created xsi:type="dcterms:W3CDTF">2020-03-20T20:01:53Z</dcterms:created>
  <dcterms:modified xsi:type="dcterms:W3CDTF">2020-04-27T06:21:30Z</dcterms:modified>
</cp:coreProperties>
</file>